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2"/>
  </p:notesMasterIdLst>
  <p:sldIdLst>
    <p:sldId id="257" r:id="rId4"/>
    <p:sldId id="259" r:id="rId5"/>
    <p:sldId id="261" r:id="rId6"/>
    <p:sldId id="276" r:id="rId7"/>
    <p:sldId id="277" r:id="rId8"/>
    <p:sldId id="282" r:id="rId9"/>
    <p:sldId id="283" r:id="rId10"/>
    <p:sldId id="288" r:id="rId11"/>
    <p:sldId id="264" r:id="rId12"/>
    <p:sldId id="260" r:id="rId13"/>
    <p:sldId id="266" r:id="rId14"/>
    <p:sldId id="289" r:id="rId15"/>
    <p:sldId id="270" r:id="rId16"/>
    <p:sldId id="271" r:id="rId17"/>
    <p:sldId id="280" r:id="rId18"/>
    <p:sldId id="281" r:id="rId19"/>
    <p:sldId id="286" r:id="rId20"/>
    <p:sldId id="287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D4E"/>
    <a:srgbClr val="DBFB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1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14149-3C68-4420-80C0-C18F91A2FC67}" type="datetimeFigureOut">
              <a:rPr lang="en-US" smtClean="0"/>
              <a:t>13-Dec-21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D150B-983A-4B29-B9CD-2C102A667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06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thầy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10D2.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thí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Gameshow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đỉnh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Olympia”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cuộc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tài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liệt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285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Hàng</a:t>
            </a:r>
            <a:r>
              <a:rPr lang="en-US" baseline="0" dirty="0"/>
              <a:t> </a:t>
            </a:r>
            <a:r>
              <a:rPr lang="en-US" baseline="0" dirty="0" err="1"/>
              <a:t>ngang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1 ô </a:t>
            </a:r>
            <a:r>
              <a:rPr lang="en-US" baseline="0" dirty="0" err="1"/>
              <a:t>số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20s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sát</a:t>
            </a:r>
            <a:r>
              <a:rPr lang="en-US" baseline="0" dirty="0"/>
              <a:t> SGK, TL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endParaRPr lang="en-US" baseline="0" dirty="0"/>
          </a:p>
          <a:p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,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mời</a:t>
            </a:r>
            <a:r>
              <a:rPr lang="en-US" baseline="0" dirty="0"/>
              <a:t> </a:t>
            </a:r>
            <a:r>
              <a:rPr lang="en-US" baseline="0" dirty="0" err="1"/>
              <a:t>bạn</a:t>
            </a:r>
            <a:r>
              <a:rPr lang="en-US" baseline="0" dirty="0"/>
              <a:t> </a:t>
            </a:r>
            <a:r>
              <a:rPr lang="en-US" baseline="0" dirty="0" err="1"/>
              <a:t>Việt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lớn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nghe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1: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vỏ</a:t>
            </a:r>
            <a:r>
              <a:rPr lang="en-US" baseline="0" dirty="0"/>
              <a:t> TD </a:t>
            </a:r>
            <a:r>
              <a:rPr lang="en-US" baseline="0" dirty="0" err="1"/>
              <a:t>gồm</a:t>
            </a:r>
            <a:r>
              <a:rPr lang="en-US" baseline="0" dirty="0"/>
              <a:t> </a:t>
            </a:r>
            <a:r>
              <a:rPr lang="en-US" baseline="0" dirty="0" err="1"/>
              <a:t>mấy</a:t>
            </a:r>
            <a:r>
              <a:rPr lang="en-US" baseline="0" dirty="0"/>
              <a:t> </a:t>
            </a:r>
            <a:r>
              <a:rPr lang="en-US" baseline="0" dirty="0" err="1"/>
              <a:t>bộ</a:t>
            </a:r>
            <a:r>
              <a:rPr lang="en-US" baseline="0" dirty="0"/>
              <a:t> </a:t>
            </a:r>
            <a:r>
              <a:rPr lang="en-US" baseline="0" dirty="0" err="1"/>
              <a:t>phận</a:t>
            </a:r>
            <a:r>
              <a:rPr lang="en-US" baseline="0" dirty="0"/>
              <a:t>? </a:t>
            </a:r>
            <a:r>
              <a:rPr lang="en-US" baseline="0" dirty="0" err="1"/>
              <a:t>Thời</a:t>
            </a:r>
            <a:r>
              <a:rPr lang="en-US" baseline="0" dirty="0"/>
              <a:t> </a:t>
            </a:r>
            <a:r>
              <a:rPr lang="en-US" baseline="0" dirty="0" err="1"/>
              <a:t>gian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0A3F1-A5B8-4DD4-BBA4-6C471DA2EA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8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 </a:t>
            </a:r>
            <a:r>
              <a:rPr lang="en-US" baseline="0" dirty="0" err="1"/>
              <a:t>gồm</a:t>
            </a:r>
            <a:r>
              <a:rPr lang="en-US" baseline="0" dirty="0"/>
              <a:t> 1 </a:t>
            </a:r>
            <a:r>
              <a:rPr lang="en-US" baseline="0" dirty="0" err="1"/>
              <a:t>gói</a:t>
            </a:r>
            <a:r>
              <a:rPr lang="en-US" baseline="0" dirty="0"/>
              <a:t> 3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tối</a:t>
            </a:r>
            <a:r>
              <a:rPr lang="en-US" baseline="0" dirty="0"/>
              <a:t> </a:t>
            </a:r>
            <a:r>
              <a:rPr lang="en-US" baseline="0" dirty="0" err="1"/>
              <a:t>đa</a:t>
            </a:r>
            <a:r>
              <a:rPr lang="en-US" baseline="0" dirty="0"/>
              <a:t> 30s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thí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sát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, </a:t>
            </a:r>
            <a:r>
              <a:rPr lang="en-US" baseline="0" dirty="0" err="1"/>
              <a:t>dựa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SGK,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.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1 </a:t>
            </a:r>
            <a:r>
              <a:rPr lang="en-US" baseline="0" dirty="0" err="1"/>
              <a:t>điểm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trước</a:t>
            </a:r>
            <a:r>
              <a:rPr lang="en-US" baseline="0" dirty="0"/>
              <a:t> </a:t>
            </a:r>
            <a:r>
              <a:rPr lang="en-US" baseline="0" dirty="0" err="1"/>
              <a:t>thời</a:t>
            </a:r>
            <a:r>
              <a:rPr lang="en-US" baseline="0" dirty="0"/>
              <a:t> </a:t>
            </a:r>
            <a:r>
              <a:rPr lang="en-US" baseline="0" dirty="0" err="1"/>
              <a:t>gian</a:t>
            </a:r>
            <a:r>
              <a:rPr lang="en-US" baseline="0" dirty="0"/>
              <a:t> </a:t>
            </a:r>
            <a:r>
              <a:rPr lang="en-US" baseline="0" dirty="0" err="1"/>
              <a:t>quy</a:t>
            </a:r>
            <a:r>
              <a:rPr lang="en-US" baseline="0" dirty="0"/>
              <a:t> </a:t>
            </a:r>
            <a:r>
              <a:rPr lang="en-US" baseline="0" dirty="0" err="1"/>
              <a:t>định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cộng</a:t>
            </a:r>
            <a:r>
              <a:rPr lang="en-US" baseline="0" dirty="0"/>
              <a:t> </a:t>
            </a:r>
            <a:r>
              <a:rPr lang="en-US" baseline="0" dirty="0" err="1"/>
              <a:t>thêm</a:t>
            </a:r>
            <a:r>
              <a:rPr lang="en-US" baseline="0" dirty="0"/>
              <a:t> 1 </a:t>
            </a:r>
            <a:r>
              <a:rPr lang="en-US" baseline="0" dirty="0" err="1"/>
              <a:t>điểm</a:t>
            </a:r>
            <a:r>
              <a:rPr lang="en-US" baseline="0" dirty="0"/>
              <a:t>, </a:t>
            </a:r>
            <a:r>
              <a:rPr lang="en-US" baseline="0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thời</a:t>
            </a:r>
            <a:r>
              <a:rPr lang="en-US" baseline="0" dirty="0"/>
              <a:t> </a:t>
            </a:r>
            <a:r>
              <a:rPr lang="en-US" baseline="0" dirty="0" err="1"/>
              <a:t>gian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mất</a:t>
            </a:r>
            <a:r>
              <a:rPr lang="en-US" baseline="0" dirty="0"/>
              <a:t> </a:t>
            </a:r>
            <a:r>
              <a:rPr lang="en-US" baseline="0" dirty="0" err="1"/>
              <a:t>lượt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hiểu</a:t>
            </a:r>
            <a:r>
              <a:rPr lang="en-US" baseline="0" dirty="0"/>
              <a:t> </a:t>
            </a:r>
            <a:r>
              <a:rPr lang="en-US" baseline="0" dirty="0" err="1"/>
              <a:t>luật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? </a:t>
            </a:r>
            <a:r>
              <a:rPr lang="en-US" baseline="0" dirty="0" err="1"/>
              <a:t>Sẵn</a:t>
            </a:r>
            <a:r>
              <a:rPr lang="en-US" baseline="0" dirty="0"/>
              <a:t> sang </a:t>
            </a:r>
            <a:r>
              <a:rPr lang="en-US" baseline="0" dirty="0" err="1"/>
              <a:t>nhé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0A3F1-A5B8-4DD4-BBA4-6C471DA2EA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33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 </a:t>
            </a:r>
            <a:r>
              <a:rPr lang="en-US" baseline="0" dirty="0" err="1"/>
              <a:t>gồm</a:t>
            </a:r>
            <a:r>
              <a:rPr lang="en-US" baseline="0" dirty="0"/>
              <a:t> 1 </a:t>
            </a:r>
            <a:r>
              <a:rPr lang="en-US" baseline="0" dirty="0" err="1"/>
              <a:t>gói</a:t>
            </a:r>
            <a:r>
              <a:rPr lang="en-US" baseline="0" dirty="0"/>
              <a:t> 3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tối</a:t>
            </a:r>
            <a:r>
              <a:rPr lang="en-US" baseline="0" dirty="0"/>
              <a:t> </a:t>
            </a:r>
            <a:r>
              <a:rPr lang="en-US" baseline="0" dirty="0" err="1"/>
              <a:t>đa</a:t>
            </a:r>
            <a:r>
              <a:rPr lang="en-US" baseline="0" dirty="0"/>
              <a:t> 30s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thí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sát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, </a:t>
            </a:r>
            <a:r>
              <a:rPr lang="en-US" baseline="0" dirty="0" err="1"/>
              <a:t>dựa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SGK,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.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1 </a:t>
            </a:r>
            <a:r>
              <a:rPr lang="en-US" baseline="0" dirty="0" err="1"/>
              <a:t>điểm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trước</a:t>
            </a:r>
            <a:r>
              <a:rPr lang="en-US" baseline="0" dirty="0"/>
              <a:t> </a:t>
            </a:r>
            <a:r>
              <a:rPr lang="en-US" baseline="0" dirty="0" err="1"/>
              <a:t>thời</a:t>
            </a:r>
            <a:r>
              <a:rPr lang="en-US" baseline="0" dirty="0"/>
              <a:t> </a:t>
            </a:r>
            <a:r>
              <a:rPr lang="en-US" baseline="0" dirty="0" err="1"/>
              <a:t>gian</a:t>
            </a:r>
            <a:r>
              <a:rPr lang="en-US" baseline="0" dirty="0"/>
              <a:t> </a:t>
            </a:r>
            <a:r>
              <a:rPr lang="en-US" baseline="0" dirty="0" err="1"/>
              <a:t>quy</a:t>
            </a:r>
            <a:r>
              <a:rPr lang="en-US" baseline="0" dirty="0"/>
              <a:t> </a:t>
            </a:r>
            <a:r>
              <a:rPr lang="en-US" baseline="0" dirty="0" err="1"/>
              <a:t>định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cộng</a:t>
            </a:r>
            <a:r>
              <a:rPr lang="en-US" baseline="0" dirty="0"/>
              <a:t> </a:t>
            </a:r>
            <a:r>
              <a:rPr lang="en-US" baseline="0" dirty="0" err="1"/>
              <a:t>thêm</a:t>
            </a:r>
            <a:r>
              <a:rPr lang="en-US" baseline="0" dirty="0"/>
              <a:t> 1 </a:t>
            </a:r>
            <a:r>
              <a:rPr lang="en-US" baseline="0" dirty="0" err="1"/>
              <a:t>điểm</a:t>
            </a:r>
            <a:r>
              <a:rPr lang="en-US" baseline="0" dirty="0"/>
              <a:t>, </a:t>
            </a:r>
            <a:r>
              <a:rPr lang="en-US" baseline="0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thời</a:t>
            </a:r>
            <a:r>
              <a:rPr lang="en-US" baseline="0" dirty="0"/>
              <a:t> </a:t>
            </a:r>
            <a:r>
              <a:rPr lang="en-US" baseline="0" dirty="0" err="1"/>
              <a:t>gian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mất</a:t>
            </a:r>
            <a:r>
              <a:rPr lang="en-US" baseline="0" dirty="0"/>
              <a:t> </a:t>
            </a:r>
            <a:r>
              <a:rPr lang="en-US" baseline="0" dirty="0" err="1"/>
              <a:t>lượt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hiểu</a:t>
            </a:r>
            <a:r>
              <a:rPr lang="en-US" baseline="0" dirty="0"/>
              <a:t> </a:t>
            </a:r>
            <a:r>
              <a:rPr lang="en-US" baseline="0" dirty="0" err="1"/>
              <a:t>luật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? </a:t>
            </a:r>
            <a:r>
              <a:rPr lang="en-US" baseline="0" dirty="0" err="1"/>
              <a:t>Sẵn</a:t>
            </a:r>
            <a:r>
              <a:rPr lang="en-US" baseline="0" dirty="0"/>
              <a:t> sang </a:t>
            </a:r>
            <a:r>
              <a:rPr lang="en-US" baseline="0" dirty="0" err="1"/>
              <a:t>nhé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0A3F1-A5B8-4DD4-BBA4-6C471DA2EA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51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16573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19530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013243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32129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51409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: KHỞI ĐỘNG 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747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vừa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videoclip</a:t>
            </a:r>
            <a:r>
              <a:rPr lang="en-US" baseline="0" dirty="0"/>
              <a:t>,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bây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</a:t>
            </a:r>
            <a:r>
              <a:rPr lang="en-US" baseline="0" dirty="0" err="1"/>
              <a:t>sàng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thật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.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10s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lệnh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giơ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nắm</a:t>
            </a:r>
            <a:r>
              <a:rPr lang="en-US" baseline="0" dirty="0"/>
              <a:t> </a:t>
            </a:r>
            <a:r>
              <a:rPr lang="en-US" baseline="0" dirty="0" err="1"/>
              <a:t>luật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</a:p>
          <a:p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1…………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….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xác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545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vừa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videoclip</a:t>
            </a:r>
            <a:r>
              <a:rPr lang="en-US" baseline="0" dirty="0"/>
              <a:t>,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bây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</a:t>
            </a:r>
            <a:r>
              <a:rPr lang="en-US" baseline="0" dirty="0" err="1"/>
              <a:t>sàng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thật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.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10s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lệnh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giơ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nắm</a:t>
            </a:r>
            <a:r>
              <a:rPr lang="en-US" baseline="0" dirty="0"/>
              <a:t> </a:t>
            </a:r>
            <a:r>
              <a:rPr lang="en-US" baseline="0" dirty="0" err="1"/>
              <a:t>luật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</a:p>
          <a:p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1…………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….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xác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89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vừa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videoclip</a:t>
            </a:r>
            <a:r>
              <a:rPr lang="en-US" baseline="0" dirty="0"/>
              <a:t>,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bây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</a:t>
            </a:r>
            <a:r>
              <a:rPr lang="en-US" baseline="0" dirty="0" err="1"/>
              <a:t>sàng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thật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.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10s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lệnh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giơ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nắm</a:t>
            </a:r>
            <a:r>
              <a:rPr lang="en-US" baseline="0" dirty="0"/>
              <a:t> </a:t>
            </a:r>
            <a:r>
              <a:rPr lang="en-US" baseline="0" dirty="0" err="1"/>
              <a:t>luật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</a:p>
          <a:p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1…………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….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xác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140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vừa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videoclip</a:t>
            </a:r>
            <a:r>
              <a:rPr lang="en-US" baseline="0" dirty="0"/>
              <a:t>,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bây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</a:t>
            </a:r>
            <a:r>
              <a:rPr lang="en-US" baseline="0" dirty="0" err="1"/>
              <a:t>sàng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thật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.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10s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lệnh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giơ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nắm</a:t>
            </a:r>
            <a:r>
              <a:rPr lang="en-US" baseline="0" dirty="0"/>
              <a:t> </a:t>
            </a:r>
            <a:r>
              <a:rPr lang="en-US" baseline="0" dirty="0" err="1"/>
              <a:t>luật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</a:p>
          <a:p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1…………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….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xác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423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vừa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videoclip</a:t>
            </a:r>
            <a:r>
              <a:rPr lang="en-US" baseline="0" dirty="0"/>
              <a:t>,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bây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</a:t>
            </a:r>
            <a:r>
              <a:rPr lang="en-US" baseline="0" dirty="0" err="1"/>
              <a:t>sàng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thật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.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10s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lệnh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giơ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nắm</a:t>
            </a:r>
            <a:r>
              <a:rPr lang="en-US" baseline="0" dirty="0"/>
              <a:t> </a:t>
            </a:r>
            <a:r>
              <a:rPr lang="en-US" baseline="0" dirty="0" err="1"/>
              <a:t>luật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</a:p>
          <a:p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1…………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….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xác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250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0A3F1-A5B8-4DD4-BBA4-6C471DA2EA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4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Ở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, </a:t>
            </a:r>
            <a:r>
              <a:rPr lang="en-US" baseline="0" dirty="0" err="1"/>
              <a:t>nhiệm</a:t>
            </a:r>
            <a:r>
              <a:rPr lang="en-US" baseline="0" dirty="0"/>
              <a:t> </a:t>
            </a:r>
            <a:r>
              <a:rPr lang="en-US" baseline="0" dirty="0" err="1"/>
              <a:t>vụ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thí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như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: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 err="1"/>
              <a:t>dõi</a:t>
            </a:r>
            <a:r>
              <a:rPr lang="en-US" baseline="0" dirty="0"/>
              <a:t> </a:t>
            </a:r>
            <a:r>
              <a:rPr lang="en-US" baseline="0" dirty="0" err="1"/>
              <a:t>đoạn</a:t>
            </a:r>
            <a:r>
              <a:rPr lang="en-US" baseline="0" dirty="0"/>
              <a:t> video “ </a:t>
            </a:r>
            <a:r>
              <a:rPr lang="en-US" baseline="0" dirty="0" err="1"/>
              <a:t>vì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</a:t>
            </a:r>
            <a:r>
              <a:rPr lang="en-US" baseline="0" dirty="0" err="1"/>
              <a:t>miền</a:t>
            </a:r>
            <a:r>
              <a:rPr lang="en-US" baseline="0" dirty="0"/>
              <a:t> </a:t>
            </a:r>
            <a:r>
              <a:rPr lang="en-US" baseline="0" dirty="0" err="1"/>
              <a:t>Trung</a:t>
            </a:r>
            <a:r>
              <a:rPr lang="en-US" baseline="0" dirty="0"/>
              <a:t> </a:t>
            </a:r>
            <a:r>
              <a:rPr lang="en-US" baseline="0" dirty="0" err="1"/>
              <a:t>bão</a:t>
            </a:r>
            <a:r>
              <a:rPr lang="en-US" baseline="0" dirty="0"/>
              <a:t> </a:t>
            </a:r>
            <a:r>
              <a:rPr lang="en-US" baseline="0" dirty="0" err="1"/>
              <a:t>lũ</a:t>
            </a:r>
            <a:r>
              <a:rPr lang="en-US" baseline="0" dirty="0"/>
              <a:t>?”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1 </a:t>
            </a:r>
            <a:r>
              <a:rPr lang="en-US" baseline="0" dirty="0" err="1"/>
              <a:t>gói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gồm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3 </a:t>
            </a:r>
            <a:r>
              <a:rPr lang="en-US" baseline="0" dirty="0" err="1"/>
              <a:t>câu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thí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 </a:t>
            </a:r>
            <a:r>
              <a:rPr lang="en-US" baseline="0" dirty="0" err="1"/>
              <a:t>trung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804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13-Dec-21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43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13-Dec-21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04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13-Dec-21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54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12192000" cy="3509963"/>
          </a:xfrm>
          <a:prstGeom prst="rect">
            <a:avLst/>
          </a:prstGeom>
          <a:solidFill>
            <a:srgbClr val="00B05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7963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31C-D969-4402-931F-936AB7F5F1DB}" type="datetimeFigureOut">
              <a:rPr lang="en-US" smtClean="0"/>
              <a:t>13-Dec-21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730C-43CF-47C5-83B3-82AA1E46C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3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31C-D969-4402-931F-936AB7F5F1DB}" type="datetimeFigureOut">
              <a:rPr lang="en-US" smtClean="0"/>
              <a:t>13-Dec-21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730C-43CF-47C5-83B3-82AA1E46C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5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31C-D969-4402-931F-936AB7F5F1DB}" type="datetimeFigureOut">
              <a:rPr lang="en-US" smtClean="0"/>
              <a:t>13-Dec-21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730C-43CF-47C5-83B3-82AA1E46C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3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31C-D969-4402-931F-936AB7F5F1DB}" type="datetimeFigureOut">
              <a:rPr lang="en-US" smtClean="0"/>
              <a:t>13-Dec-21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730C-43CF-47C5-83B3-82AA1E46C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5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31C-D969-4402-931F-936AB7F5F1DB}" type="datetimeFigureOut">
              <a:rPr lang="en-US" smtClean="0"/>
              <a:t>13-Dec-21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730C-43CF-47C5-83B3-82AA1E46C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2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31C-D969-4402-931F-936AB7F5F1DB}" type="datetimeFigureOut">
              <a:rPr lang="en-US" smtClean="0"/>
              <a:t>13-Dec-21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730C-43CF-47C5-83B3-82AA1E46C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8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31C-D969-4402-931F-936AB7F5F1DB}" type="datetimeFigureOut">
              <a:rPr lang="en-US" smtClean="0"/>
              <a:t>13-Dec-21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730C-43CF-47C5-83B3-82AA1E46C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1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31C-D969-4402-931F-936AB7F5F1DB}" type="datetimeFigureOut">
              <a:rPr lang="en-US" smtClean="0"/>
              <a:t>13-Dec-21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730C-43CF-47C5-83B3-82AA1E46C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7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13-Dec-21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204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31C-D969-4402-931F-936AB7F5F1DB}" type="datetimeFigureOut">
              <a:rPr lang="en-US" smtClean="0"/>
              <a:t>13-Dec-21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730C-43CF-47C5-83B3-82AA1E46C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31C-D969-4402-931F-936AB7F5F1DB}" type="datetimeFigureOut">
              <a:rPr lang="en-US" smtClean="0"/>
              <a:t>13-Dec-21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730C-43CF-47C5-83B3-82AA1E46C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5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31C-D969-4402-931F-936AB7F5F1DB}" type="datetimeFigureOut">
              <a:rPr lang="en-US" smtClean="0"/>
              <a:t>13-Dec-21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730C-43CF-47C5-83B3-82AA1E46C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9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75548-CABF-49D7-BB66-8B2EE776E239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37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61B13-EB28-400A-94F9-0D4170CC1203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177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403B0-127E-45B1-83DE-ED2DB642227A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3094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9742E-B329-4471-AC1B-DA098D573B9B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8634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E7625-C0FA-4BAF-93B7-548240246D9F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189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4BBAE-85D0-4284-BBD8-78FC04C32A0A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6295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04B62-418C-4FB6-9F75-3AEDB686CBB6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22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13-Dec-21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973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D5349-5210-4562-A5E4-713C06249898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534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1FC83-324C-4BC4-AA51-45B86230E745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5336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67075-A68C-40BB-A409-0A40FEB21576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31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80FD3-A9F9-40C8-AE52-DC66516C5CED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669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13-Dec-21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3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13-Dec-21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4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13-Dec-21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19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13-Dec-21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3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13-Dec-21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89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13-Dec-21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83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84E0F-B49E-4CF9-974F-F2E81701724C}" type="datetimeFigureOut">
              <a:rPr lang="en-US" smtClean="0"/>
              <a:t>13-Dec-21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5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FF31C-D969-4402-931F-936AB7F5F1DB}" type="datetimeFigureOut">
              <a:rPr lang="en-US" smtClean="0"/>
              <a:t>13-Dec-21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4730C-43CF-47C5-83B3-82AA1E46C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36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rgbClr val="2980B9"/>
          </a:solidFill>
          <a:latin typeface="San Francisco Display Bold" pitchFamily="50" charset="0"/>
          <a:ea typeface="+mj-ea"/>
          <a:cs typeface="+mj-cs"/>
        </a:defRPr>
      </a:lvl1pPr>
    </p:titleStyle>
    <p:bodyStyle>
      <a:lvl1pPr marL="385763" indent="-385763" algn="l" defTabSz="685800" rtl="0" eaLnBrk="1" latinLnBrk="0" hangingPunct="1">
        <a:lnSpc>
          <a:spcPct val="15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San Francisco Text Regular" pitchFamily="50" charset="0"/>
          <a:ea typeface="+mn-ea"/>
          <a:cs typeface="+mn-cs"/>
        </a:defRPr>
      </a:lvl1pPr>
      <a:lvl2pPr marL="728663" indent="-385763" algn="l" defTabSz="685800" rtl="0" eaLnBrk="1" latinLnBrk="0" hangingPunct="1">
        <a:lnSpc>
          <a:spcPct val="150000"/>
        </a:lnSpc>
        <a:spcBef>
          <a:spcPts val="375"/>
        </a:spcBef>
        <a:buFont typeface="Arial" panose="020B0604020202020204" pitchFamily="34" charset="0"/>
        <a:buChar char="•"/>
        <a:defRPr sz="2100" b="0" i="0" u="none" kern="1200">
          <a:solidFill>
            <a:schemeClr val="tx2"/>
          </a:solidFill>
          <a:latin typeface="San Francisco Text Regular" pitchFamily="50" charset="0"/>
          <a:ea typeface="+mn-ea"/>
          <a:cs typeface="+mn-cs"/>
        </a:defRPr>
      </a:lvl2pPr>
      <a:lvl3pPr marL="1028700" indent="-342900" algn="l" defTabSz="685800" rtl="0" eaLnBrk="1" latinLnBrk="0" hangingPunct="1">
        <a:lnSpc>
          <a:spcPct val="15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San Francisco Text Regular" pitchFamily="50" charset="0"/>
          <a:ea typeface="+mn-ea"/>
          <a:cs typeface="+mn-cs"/>
        </a:defRPr>
      </a:lvl3pPr>
      <a:lvl4pPr marL="1371600" indent="-342900" algn="l" defTabSz="685800" rtl="0" eaLnBrk="1" latinLnBrk="0" hangingPunct="1">
        <a:lnSpc>
          <a:spcPct val="15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San Francisco Text Regular" pitchFamily="50" charset="0"/>
          <a:ea typeface="+mn-ea"/>
          <a:cs typeface="+mn-cs"/>
        </a:defRPr>
      </a:lvl4pPr>
      <a:lvl5pPr marL="1714500" indent="-342900" algn="l" defTabSz="685800" rtl="0" eaLnBrk="1" latinLnBrk="0" hangingPunct="1">
        <a:lnSpc>
          <a:spcPct val="15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San Francisco Text Regular" pitchFamily="50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CEC151-4286-4977-A9C6-F10FB00FA0D6}" type="slidenum">
              <a:rPr lang="en-US" altLang="vi-V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18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www.youtube.com/user/TheMylove2011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0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39.png"/><Relationship Id="rId5" Type="http://schemas.openxmlformats.org/officeDocument/2006/relationships/audio" Target="../media/audio4.wav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audio" Target="../media/audio6.wav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11" Type="http://schemas.openxmlformats.org/officeDocument/2006/relationships/image" Target="../media/image3.png"/><Relationship Id="rId5" Type="http://schemas.openxmlformats.org/officeDocument/2006/relationships/slide" Target="slide9.xml"/><Relationship Id="rId15" Type="http://schemas.openxmlformats.org/officeDocument/2006/relationships/image" Target="../media/image42.png"/><Relationship Id="rId10" Type="http://schemas.openxmlformats.org/officeDocument/2006/relationships/hyperlink" Target="https://www.youtube.com/user/TheMylove2011" TargetMode="External"/><Relationship Id="rId4" Type="http://schemas.openxmlformats.org/officeDocument/2006/relationships/audio" Target="../media/audio2.wav"/><Relationship Id="rId9" Type="http://schemas.openxmlformats.org/officeDocument/2006/relationships/audio" Target="../media/audio1.wav"/><Relationship Id="rId1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audio" Target="../media/audio6.wav"/><Relationship Id="rId7" Type="http://schemas.openxmlformats.org/officeDocument/2006/relationships/image" Target="../media/image3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user/TheMylove2011" TargetMode="External"/><Relationship Id="rId11" Type="http://schemas.openxmlformats.org/officeDocument/2006/relationships/image" Target="../media/image43.png"/><Relationship Id="rId5" Type="http://schemas.openxmlformats.org/officeDocument/2006/relationships/audio" Target="../media/audio1.wav"/><Relationship Id="rId10" Type="http://schemas.openxmlformats.org/officeDocument/2006/relationships/image" Target="../media/image6.emf"/><Relationship Id="rId4" Type="http://schemas.openxmlformats.org/officeDocument/2006/relationships/audio" Target="../media/audio2.wav"/><Relationship Id="rId9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4.wav"/><Relationship Id="rId12" Type="http://schemas.openxmlformats.org/officeDocument/2006/relationships/hyperlink" Target="https://www.youtube.com/user/TheMylove2011" TargetMode="Externa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3.wav"/><Relationship Id="rId11" Type="http://schemas.openxmlformats.org/officeDocument/2006/relationships/audio" Target="../media/audio1.wav"/><Relationship Id="rId5" Type="http://schemas.openxmlformats.org/officeDocument/2006/relationships/audio" Target="../media/audio2.wav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3.png"/><Relationship Id="rId3" Type="http://schemas.openxmlformats.org/officeDocument/2006/relationships/audio" Target="../media/audio9.wav"/><Relationship Id="rId7" Type="http://schemas.openxmlformats.org/officeDocument/2006/relationships/audio" Target="../media/audio8.wav"/><Relationship Id="rId12" Type="http://schemas.openxmlformats.org/officeDocument/2006/relationships/hyperlink" Target="https://www.youtube.com/user/TheMylove201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7.wav"/><Relationship Id="rId11" Type="http://schemas.openxmlformats.org/officeDocument/2006/relationships/audio" Target="../media/audio1.wav"/><Relationship Id="rId5" Type="http://schemas.openxmlformats.org/officeDocument/2006/relationships/audio" Target="../media/audio6.wav"/><Relationship Id="rId10" Type="http://schemas.openxmlformats.org/officeDocument/2006/relationships/image" Target="../media/image8.emf"/><Relationship Id="rId4" Type="http://schemas.openxmlformats.org/officeDocument/2006/relationships/audio" Target="../media/audio10.wav"/><Relationship Id="rId9" Type="http://schemas.openxmlformats.org/officeDocument/2006/relationships/image" Target="../media/image7.emf"/><Relationship Id="rId1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3.png"/><Relationship Id="rId3" Type="http://schemas.openxmlformats.org/officeDocument/2006/relationships/audio" Target="../media/audio9.wav"/><Relationship Id="rId7" Type="http://schemas.openxmlformats.org/officeDocument/2006/relationships/audio" Target="../media/audio8.wav"/><Relationship Id="rId12" Type="http://schemas.openxmlformats.org/officeDocument/2006/relationships/hyperlink" Target="https://www.youtube.com/user/TheMylove201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7.wav"/><Relationship Id="rId11" Type="http://schemas.openxmlformats.org/officeDocument/2006/relationships/audio" Target="../media/audio1.wav"/><Relationship Id="rId5" Type="http://schemas.openxmlformats.org/officeDocument/2006/relationships/audio" Target="../media/audio6.wav"/><Relationship Id="rId10" Type="http://schemas.openxmlformats.org/officeDocument/2006/relationships/image" Target="../media/image8.emf"/><Relationship Id="rId4" Type="http://schemas.openxmlformats.org/officeDocument/2006/relationships/audio" Target="../media/audio10.wav"/><Relationship Id="rId9" Type="http://schemas.openxmlformats.org/officeDocument/2006/relationships/image" Target="../media/image7.emf"/><Relationship Id="rId14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3.png"/><Relationship Id="rId18" Type="http://schemas.openxmlformats.org/officeDocument/2006/relationships/image" Target="../media/image9.wmf"/><Relationship Id="rId3" Type="http://schemas.openxmlformats.org/officeDocument/2006/relationships/audio" Target="../media/audio9.wav"/><Relationship Id="rId7" Type="http://schemas.openxmlformats.org/officeDocument/2006/relationships/audio" Target="../media/audio8.wav"/><Relationship Id="rId12" Type="http://schemas.openxmlformats.org/officeDocument/2006/relationships/hyperlink" Target="https://www.youtube.com/user/TheMylove2011" TargetMode="External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7.wav"/><Relationship Id="rId11" Type="http://schemas.openxmlformats.org/officeDocument/2006/relationships/audio" Target="../media/audio1.wav"/><Relationship Id="rId5" Type="http://schemas.openxmlformats.org/officeDocument/2006/relationships/audio" Target="../media/audio6.wav"/><Relationship Id="rId15" Type="http://schemas.openxmlformats.org/officeDocument/2006/relationships/image" Target="../media/image46.png"/><Relationship Id="rId10" Type="http://schemas.openxmlformats.org/officeDocument/2006/relationships/image" Target="../media/image8.emf"/><Relationship Id="rId4" Type="http://schemas.openxmlformats.org/officeDocument/2006/relationships/audio" Target="../media/audio10.wav"/><Relationship Id="rId9" Type="http://schemas.openxmlformats.org/officeDocument/2006/relationships/image" Target="../media/image7.emf"/><Relationship Id="rId1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3.png"/><Relationship Id="rId3" Type="http://schemas.openxmlformats.org/officeDocument/2006/relationships/audio" Target="../media/audio9.wav"/><Relationship Id="rId7" Type="http://schemas.openxmlformats.org/officeDocument/2006/relationships/audio" Target="../media/audio8.wav"/><Relationship Id="rId12" Type="http://schemas.openxmlformats.org/officeDocument/2006/relationships/hyperlink" Target="https://www.youtube.com/user/TheMylove2011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7.wav"/><Relationship Id="rId11" Type="http://schemas.openxmlformats.org/officeDocument/2006/relationships/audio" Target="../media/audio1.wav"/><Relationship Id="rId5" Type="http://schemas.openxmlformats.org/officeDocument/2006/relationships/audio" Target="../media/audio6.wav"/><Relationship Id="rId10" Type="http://schemas.openxmlformats.org/officeDocument/2006/relationships/image" Target="../media/image8.emf"/><Relationship Id="rId4" Type="http://schemas.openxmlformats.org/officeDocument/2006/relationships/audio" Target="../media/audio10.wav"/><Relationship Id="rId9" Type="http://schemas.openxmlformats.org/officeDocument/2006/relationships/image" Target="../media/image7.emf"/><Relationship Id="rId14" Type="http://schemas.openxmlformats.org/officeDocument/2006/relationships/image" Target="../media/image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3.png"/><Relationship Id="rId18" Type="http://schemas.openxmlformats.org/officeDocument/2006/relationships/image" Target="../media/image52.png"/><Relationship Id="rId3" Type="http://schemas.openxmlformats.org/officeDocument/2006/relationships/audio" Target="../media/audio9.wav"/><Relationship Id="rId7" Type="http://schemas.openxmlformats.org/officeDocument/2006/relationships/audio" Target="../media/audio8.wav"/><Relationship Id="rId12" Type="http://schemas.openxmlformats.org/officeDocument/2006/relationships/hyperlink" Target="https://www.youtube.com/user/TheMylove2011" TargetMode="External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7.wav"/><Relationship Id="rId11" Type="http://schemas.openxmlformats.org/officeDocument/2006/relationships/audio" Target="../media/audio1.wav"/><Relationship Id="rId5" Type="http://schemas.openxmlformats.org/officeDocument/2006/relationships/audio" Target="../media/audio6.wav"/><Relationship Id="rId15" Type="http://schemas.openxmlformats.org/officeDocument/2006/relationships/image" Target="../media/image49.png"/><Relationship Id="rId10" Type="http://schemas.openxmlformats.org/officeDocument/2006/relationships/image" Target="../media/image8.emf"/><Relationship Id="rId4" Type="http://schemas.openxmlformats.org/officeDocument/2006/relationships/audio" Target="../media/audio10.wav"/><Relationship Id="rId9" Type="http://schemas.openxmlformats.org/officeDocument/2006/relationships/image" Target="../media/image7.emf"/><Relationship Id="rId14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4.wav"/><Relationship Id="rId12" Type="http://schemas.openxmlformats.org/officeDocument/2006/relationships/hyperlink" Target="https://www.youtube.com/user/TheMylove2011" TargetMode="External"/><Relationship Id="rId17" Type="http://schemas.openxmlformats.org/officeDocument/2006/relationships/audio" Target="../media/audio5.wav"/><Relationship Id="rId2" Type="http://schemas.openxmlformats.org/officeDocument/2006/relationships/audio" Target="../media/media2.m4a"/><Relationship Id="rId16" Type="http://schemas.openxmlformats.org/officeDocument/2006/relationships/audio" Target="../media/audio4.wav"/><Relationship Id="rId1" Type="http://schemas.microsoft.com/office/2007/relationships/media" Target="../media/media2.m4a"/><Relationship Id="rId6" Type="http://schemas.openxmlformats.org/officeDocument/2006/relationships/audio" Target="../media/audio3.wav"/><Relationship Id="rId11" Type="http://schemas.openxmlformats.org/officeDocument/2006/relationships/audio" Target="../media/audio1.wav"/><Relationship Id="rId5" Type="http://schemas.openxmlformats.org/officeDocument/2006/relationships/audio" Target="../media/audio2.wav"/><Relationship Id="rId15" Type="http://schemas.openxmlformats.org/officeDocument/2006/relationships/audio" Target="../media/audio3.wav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4.gif"/><Relationship Id="rId1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hyperlink" Target="https://www.youtube.com/user/TheMylove2011" TargetMode="External"/><Relationship Id="rId3" Type="http://schemas.openxmlformats.org/officeDocument/2006/relationships/audio" Target="../media/audio6.wav"/><Relationship Id="rId7" Type="http://schemas.openxmlformats.org/officeDocument/2006/relationships/image" Target="../media/image6.emf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9.wmf"/><Relationship Id="rId5" Type="http://schemas.openxmlformats.org/officeDocument/2006/relationships/audio" Target="../media/audio8.wav"/><Relationship Id="rId10" Type="http://schemas.openxmlformats.org/officeDocument/2006/relationships/slide" Target="slide3.xml"/><Relationship Id="rId4" Type="http://schemas.openxmlformats.org/officeDocument/2006/relationships/audio" Target="../media/audio7.wav"/><Relationship Id="rId9" Type="http://schemas.openxmlformats.org/officeDocument/2006/relationships/image" Target="../media/image8.emf"/><Relationship Id="rId1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hyperlink" Target="https://www.youtube.com/user/TheMylove2011" TargetMode="External"/><Relationship Id="rId3" Type="http://schemas.openxmlformats.org/officeDocument/2006/relationships/audio" Target="../media/audio6.wav"/><Relationship Id="rId7" Type="http://schemas.openxmlformats.org/officeDocument/2006/relationships/image" Target="../media/image6.emf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9.wmf"/><Relationship Id="rId5" Type="http://schemas.openxmlformats.org/officeDocument/2006/relationships/audio" Target="../media/audio8.wav"/><Relationship Id="rId10" Type="http://schemas.openxmlformats.org/officeDocument/2006/relationships/slide" Target="slide3.xml"/><Relationship Id="rId4" Type="http://schemas.openxmlformats.org/officeDocument/2006/relationships/audio" Target="../media/audio7.wav"/><Relationship Id="rId9" Type="http://schemas.openxmlformats.org/officeDocument/2006/relationships/image" Target="../media/image8.emf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hyperlink" Target="https://www.youtube.com/user/TheMylove2011" TargetMode="External"/><Relationship Id="rId3" Type="http://schemas.openxmlformats.org/officeDocument/2006/relationships/audio" Target="../media/audio6.wav"/><Relationship Id="rId7" Type="http://schemas.openxmlformats.org/officeDocument/2006/relationships/image" Target="../media/image6.emf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9.wmf"/><Relationship Id="rId5" Type="http://schemas.openxmlformats.org/officeDocument/2006/relationships/audio" Target="../media/audio8.wav"/><Relationship Id="rId10" Type="http://schemas.openxmlformats.org/officeDocument/2006/relationships/slide" Target="slide3.xml"/><Relationship Id="rId4" Type="http://schemas.openxmlformats.org/officeDocument/2006/relationships/audio" Target="../media/audio7.wav"/><Relationship Id="rId9" Type="http://schemas.openxmlformats.org/officeDocument/2006/relationships/image" Target="../media/image8.emf"/><Relationship Id="rId1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audio" Target="../media/audio1.wav"/><Relationship Id="rId3" Type="http://schemas.openxmlformats.org/officeDocument/2006/relationships/audio" Target="../media/audio6.wav"/><Relationship Id="rId7" Type="http://schemas.openxmlformats.org/officeDocument/2006/relationships/image" Target="../media/image10.png"/><Relationship Id="rId12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slide" Target="slide3.xml"/><Relationship Id="rId5" Type="http://schemas.openxmlformats.org/officeDocument/2006/relationships/audio" Target="../media/audio8.wav"/><Relationship Id="rId15" Type="http://schemas.openxmlformats.org/officeDocument/2006/relationships/image" Target="../media/image3.png"/><Relationship Id="rId10" Type="http://schemas.openxmlformats.org/officeDocument/2006/relationships/image" Target="../media/image8.emf"/><Relationship Id="rId4" Type="http://schemas.openxmlformats.org/officeDocument/2006/relationships/audio" Target="../media/audio7.wav"/><Relationship Id="rId9" Type="http://schemas.openxmlformats.org/officeDocument/2006/relationships/image" Target="../media/image7.emf"/><Relationship Id="rId14" Type="http://schemas.openxmlformats.org/officeDocument/2006/relationships/hyperlink" Target="https://www.youtube.com/user/TheMylove2011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hyperlink" Target="https://www.youtube.com/user/TheMylove2011" TargetMode="External"/><Relationship Id="rId3" Type="http://schemas.openxmlformats.org/officeDocument/2006/relationships/audio" Target="../media/audio6.wav"/><Relationship Id="rId7" Type="http://schemas.openxmlformats.org/officeDocument/2006/relationships/image" Target="../media/image6.emf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9.wmf"/><Relationship Id="rId5" Type="http://schemas.openxmlformats.org/officeDocument/2006/relationships/audio" Target="../media/audio8.wav"/><Relationship Id="rId10" Type="http://schemas.openxmlformats.org/officeDocument/2006/relationships/slide" Target="slide3.xml"/><Relationship Id="rId4" Type="http://schemas.openxmlformats.org/officeDocument/2006/relationships/audio" Target="../media/audio7.wav"/><Relationship Id="rId9" Type="http://schemas.openxmlformats.org/officeDocument/2006/relationships/image" Target="../media/image8.emf"/><Relationship Id="rId1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4.wav"/><Relationship Id="rId12" Type="http://schemas.openxmlformats.org/officeDocument/2006/relationships/hyperlink" Target="https://www.youtube.com/user/TheMylove2011" TargetMode="Externa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3.wav"/><Relationship Id="rId11" Type="http://schemas.openxmlformats.org/officeDocument/2006/relationships/audio" Target="../media/audio1.wav"/><Relationship Id="rId5" Type="http://schemas.openxmlformats.org/officeDocument/2006/relationships/audio" Target="../media/audio2.wav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rao thuong_Beethoven Vir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51856" y="4064974"/>
            <a:ext cx="233699" cy="2336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5378" y="912043"/>
            <a:ext cx="1170167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UTM Ambrosia" panose="02040603050506020204" pitchFamily="18" charset="0"/>
              </a:rPr>
              <a:t>LUYỆN TẬP </a:t>
            </a:r>
          </a:p>
          <a:p>
            <a:pPr algn="ctr"/>
            <a:r>
              <a:rPr lang="en-US" sz="96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UTM Ambrosia" panose="02040603050506020204" pitchFamily="18" charset="0"/>
              </a:rPr>
              <a:t>PHẢN ỨNG </a:t>
            </a:r>
            <a:endParaRPr lang="en-US" sz="9600" b="1" dirty="0" smtClean="0">
              <a:ln w="9525">
                <a:noFill/>
                <a:prstDash val="solid"/>
              </a:ln>
              <a:solidFill>
                <a:prstClr val="white"/>
              </a:solidFill>
              <a:effectLst>
                <a:glow rad="228600">
                  <a:srgbClr val="4472C4">
                    <a:satMod val="175000"/>
                    <a:alpha val="40000"/>
                  </a:srgbClr>
                </a:glow>
              </a:effectLst>
              <a:latin typeface="UTM Ambrosia" panose="02040603050506020204" pitchFamily="18" charset="0"/>
            </a:endParaRPr>
          </a:p>
          <a:p>
            <a:pPr algn="ctr"/>
            <a:r>
              <a:rPr lang="en-US" sz="9600" b="1" dirty="0" smtClean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UTM Ambrosia" panose="02040603050506020204" pitchFamily="18" charset="0"/>
              </a:rPr>
              <a:t>OXI HÓA </a:t>
            </a:r>
            <a:r>
              <a:rPr lang="en-US" sz="96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UTM Ambrosia" panose="02040603050506020204" pitchFamily="18" charset="0"/>
              </a:rPr>
              <a:t>– KHỬ</a:t>
            </a:r>
          </a:p>
        </p:txBody>
      </p:sp>
      <p:pic>
        <p:nvPicPr>
          <p:cNvPr id="2" name="Picture 1">
            <a:hlinkHover r:id="rId7" highlightClick="1">
              <a:snd r:embed="rId6" name="applause.wav"/>
            </a:hlinkHover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886" y="5542065"/>
            <a:ext cx="1374162" cy="131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3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9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4992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27731" y="200839"/>
            <a:ext cx="8007164" cy="703381"/>
          </a:xfrm>
          <a:prstGeom prst="rect">
            <a:avLst/>
          </a:prstGeom>
          <a:solidFill>
            <a:srgbClr val="0033CC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FF00"/>
                </a:solidFill>
                <a:effectLst>
                  <a:glow rad="127000">
                    <a:srgbClr val="00FF4E">
                      <a:alpha val="5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Quan sát thí nghiệm sau</a:t>
            </a:r>
          </a:p>
        </p:txBody>
      </p:sp>
      <p:pic>
        <p:nvPicPr>
          <p:cNvPr id="5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97"/>
          <a:stretch>
            <a:fillRect/>
          </a:stretch>
        </p:blipFill>
        <p:spPr bwMode="auto">
          <a:xfrm>
            <a:off x="1862963" y="752834"/>
            <a:ext cx="8689860" cy="652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hí Nghiệm Cu + dd H2SO4 đặc nóng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61327" y="1100693"/>
            <a:ext cx="7093131" cy="444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3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7011" y="29810"/>
            <a:ext cx="7350139" cy="3000132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  <a:p>
            <a:pPr algn="ctr"/>
            <a:r>
              <a:rPr lang="en-US" sz="3600" dirty="0"/>
              <a:t>cân bằng phản ứng trên  theo pp thăng bằng electron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832928" y="134423"/>
            <a:ext cx="387790" cy="2895519"/>
            <a:chOff x="1322576" y="181189"/>
            <a:chExt cx="387790" cy="3742252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912984"/>
              <a:ext cx="286946" cy="286946"/>
              <a:chOff x="505017" y="4195741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4195741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2269" y="4275076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3742252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149526" y="134423"/>
            <a:ext cx="208746" cy="3742252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953194" y="1170251"/>
            <a:ext cx="455948" cy="3459905"/>
            <a:chOff x="393013" y="827349"/>
            <a:chExt cx="455948" cy="345990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827349"/>
              <a:ext cx="11340" cy="300395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5" name="Parallelogram 34"/>
          <p:cNvSpPr/>
          <p:nvPr/>
        </p:nvSpPr>
        <p:spPr>
          <a:xfrm flipH="1">
            <a:off x="8696328" y="6650832"/>
            <a:ext cx="633410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37" name="Parallelogram 36">
            <a:hlinkClick r:id="rId5" action="ppaction://hlinksldjump"/>
          </p:cNvPr>
          <p:cNvSpPr/>
          <p:nvPr/>
        </p:nvSpPr>
        <p:spPr>
          <a:xfrm flipH="1">
            <a:off x="9972672" y="6650832"/>
            <a:ext cx="657224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</a:p>
        </p:txBody>
      </p:sp>
      <p:sp>
        <p:nvSpPr>
          <p:cNvPr id="40" name="Parallelogram 39"/>
          <p:cNvSpPr/>
          <p:nvPr/>
        </p:nvSpPr>
        <p:spPr>
          <a:xfrm flipH="1">
            <a:off x="9329738" y="6650831"/>
            <a:ext cx="642934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655182" y="9967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56417" y="272545"/>
              <a:ext cx="94456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500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779212" y="3131766"/>
            <a:ext cx="8361649" cy="3539161"/>
            <a:chOff x="620985" y="4161177"/>
            <a:chExt cx="8361649" cy="2508219"/>
          </a:xfrm>
        </p:grpSpPr>
        <p:grpSp>
          <p:nvGrpSpPr>
            <p:cNvPr id="31" name="Group 30"/>
            <p:cNvGrpSpPr/>
            <p:nvPr/>
          </p:nvGrpSpPr>
          <p:grpSpPr>
            <a:xfrm>
              <a:off x="620985" y="4161177"/>
              <a:ext cx="8361649" cy="2508219"/>
              <a:chOff x="620986" y="3695570"/>
              <a:chExt cx="7672438" cy="2508219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20986" y="3695570"/>
                <a:ext cx="7597821" cy="2508219"/>
                <a:chOff x="1139780" y="2747097"/>
                <a:chExt cx="4733934" cy="2326619"/>
              </a:xfrm>
            </p:grpSpPr>
            <p:sp>
              <p:nvSpPr>
                <p:cNvPr id="18" name="Parallelogram 17"/>
                <p:cNvSpPr/>
                <p:nvPr/>
              </p:nvSpPr>
              <p:spPr>
                <a:xfrm>
                  <a:off x="1139780" y="3102581"/>
                  <a:ext cx="4733934" cy="1874096"/>
                </a:xfrm>
                <a:prstGeom prst="parallelogram">
                  <a:avLst/>
                </a:prstGeom>
                <a:solidFill>
                  <a:srgbClr val="212121"/>
                </a:solidFill>
                <a:ln>
                  <a:noFill/>
                </a:ln>
                <a:effectLst>
                  <a:glow rad="127000">
                    <a:srgbClr val="008CF5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" name="Parallelogram 6"/>
                <p:cNvSpPr/>
                <p:nvPr/>
              </p:nvSpPr>
              <p:spPr>
                <a:xfrm flipH="1">
                  <a:off x="1357101" y="2747097"/>
                  <a:ext cx="1403156" cy="305834"/>
                </a:xfrm>
                <a:prstGeom prst="parallelogram">
                  <a:avLst/>
                </a:prstGeom>
                <a:solidFill>
                  <a:srgbClr val="00FF4E">
                    <a:alpha val="7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Đáp án</a:t>
                  </a: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1418483" y="4847084"/>
                  <a:ext cx="3113455" cy="226632"/>
                </a:xfrm>
                <a:prstGeom prst="rect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5" name="Straight Connector 74"/>
              <p:cNvCxnSpPr>
                <a:stCxn id="15" idx="3"/>
                <a:endCxn id="15" idx="1"/>
              </p:cNvCxnSpPr>
              <p:nvPr/>
            </p:nvCxnSpPr>
            <p:spPr>
              <a:xfrm>
                <a:off x="3221801" y="4074416"/>
                <a:ext cx="4997003" cy="0"/>
              </a:xfrm>
              <a:prstGeom prst="line">
                <a:avLst/>
              </a:prstGeom>
              <a:ln>
                <a:solidFill>
                  <a:srgbClr val="008CF5"/>
                </a:solidFill>
              </a:ln>
              <a:effectLst>
                <a:glow rad="127000">
                  <a:srgbClr val="008CF5">
                    <a:alpha val="5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878650" y="6032145"/>
                <a:ext cx="5519746" cy="0"/>
              </a:xfrm>
              <a:prstGeom prst="line">
                <a:avLst/>
              </a:prstGeom>
              <a:ln>
                <a:solidFill>
                  <a:srgbClr val="008CF5"/>
                </a:solidFill>
              </a:ln>
              <a:effectLst>
                <a:glow rad="127000">
                  <a:srgbClr val="008CF5">
                    <a:alpha val="5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Parallelogram 29"/>
              <p:cNvSpPr/>
              <p:nvPr/>
            </p:nvSpPr>
            <p:spPr>
              <a:xfrm>
                <a:off x="620986" y="4031549"/>
                <a:ext cx="7672438" cy="2067626"/>
              </a:xfrm>
              <a:prstGeom prst="parallelogram">
                <a:avLst/>
              </a:prstGeom>
              <a:solidFill>
                <a:srgbClr val="008CF5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0800000">
                <a:off x="3221801" y="3922541"/>
                <a:ext cx="4997003" cy="303750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2985417" y="5208209"/>
              <a:ext cx="3301160" cy="658906"/>
              <a:chOff x="2985417" y="5208209"/>
              <a:chExt cx="3301160" cy="658906"/>
            </a:xfrm>
          </p:grpSpPr>
          <p:sp>
            <p:nvSpPr>
              <p:cNvPr id="148" name="Rectangle 147"/>
              <p:cNvSpPr/>
              <p:nvPr/>
            </p:nvSpPr>
            <p:spPr>
              <a:xfrm>
                <a:off x="2985417" y="5208209"/>
                <a:ext cx="658906" cy="658906"/>
              </a:xfrm>
              <a:prstGeom prst="rect">
                <a:avLst/>
              </a:prstGeom>
              <a:noFill/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3640498" y="5208209"/>
                <a:ext cx="658906" cy="658906"/>
              </a:xfrm>
              <a:prstGeom prst="rect">
                <a:avLst/>
              </a:prstGeom>
              <a:noFill/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4306064" y="5208209"/>
                <a:ext cx="658906" cy="658906"/>
              </a:xfrm>
              <a:prstGeom prst="rect">
                <a:avLst/>
              </a:prstGeom>
              <a:noFill/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5627671" y="5208209"/>
                <a:ext cx="658906" cy="658906"/>
              </a:xfrm>
              <a:prstGeom prst="rect">
                <a:avLst/>
              </a:prstGeom>
              <a:noFill/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12" name="Picture 111">
            <a:hlinkHover r:id="rId10" highlightClick="1">
              <a:snd r:embed="rId9" name="applause.wav"/>
            </a:hlinkHover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886" y="5542065"/>
            <a:ext cx="1374162" cy="13159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17392" y="3801644"/>
                <a:ext cx="8598358" cy="2713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vi-VN" sz="28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limUpp>
                              <m:limUppPr>
                                <m:ctrlPr>
                                  <a:rPr lang="vi-VN" sz="28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UppPr>
                              <m:e>
                                <m:r>
                                  <a:rPr lang="vi-VN" sz="2800" b="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𝐶𝑢</m:t>
                                </m:r>
                              </m:e>
                              <m:lim>
                                <m:r>
                                  <a:rPr lang="vi-VN" sz="2800" b="0" i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lim>
                            </m:limUpp>
                            <m:r>
                              <m:rPr>
                                <m:nor/>
                              </m:rPr>
                              <a:rPr lang="vi-VN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r>
                              <a:rPr lang="vi-VN" sz="2800" b="0" i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vi-VN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​​  </m:t>
                            </m:r>
                            <m:r>
                              <a:rPr lang="vi-VN" sz="2800" b="0" i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vi-VN" sz="28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800" b="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vi-VN" sz="2800" b="0" i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limUpp>
                              <m:limUppPr>
                                <m:ctrlPr>
                                  <a:rPr lang="vi-VN" sz="28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UppPr>
                              <m:e>
                                <m:r>
                                  <a:rPr lang="vi-VN" sz="2800" b="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lim>
                                <m:r>
                                  <a:rPr lang="vi-VN" sz="2800" b="0" i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</m:lim>
                            </m:limUpp>
                            <m:sSub>
                              <m:sSubPr>
                                <m:ctrlPr>
                                  <a:rPr lang="vi-VN" sz="28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800" b="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vi-VN" sz="2800" b="0" i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vi-VN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groupChr>
                              <m:groupChrPr>
                                <m:chr m:val="→"/>
                                <m:vertJc m:val="bot"/>
                                <m:ctrlPr>
                                  <a:rPr lang="vi-VN" sz="28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sSup>
                                  <m:sSupPr>
                                    <m:ctrlPr>
                                      <a:rPr lang="vi-VN" sz="28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2800" b="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vi-VN" sz="2800" b="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p>
                                </m:sSup>
                              </m:e>
                            </m:groupChr>
                            <m:r>
                              <m:rPr>
                                <m:nor/>
                              </m:rPr>
                              <a:rPr lang="vi-VN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limUpp>
                              <m:limUppPr>
                                <m:ctrlPr>
                                  <a:rPr lang="vi-VN" sz="28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UppPr>
                              <m:e>
                                <m:r>
                                  <a:rPr lang="vi-VN" sz="2800" b="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𝐶𝑢</m:t>
                                </m:r>
                              </m:e>
                              <m:lim>
                                <m:r>
                                  <a:rPr lang="vi-VN" sz="2800" b="0" i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lim>
                            </m:limUpp>
                            <m:r>
                              <a:rPr lang="vi-VN" sz="2800" b="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sSub>
                              <m:sSubPr>
                                <m:ctrlPr>
                                  <a:rPr lang="vi-VN" sz="28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800" b="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vi-VN" sz="2800" b="0" i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vi-VN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r>
                              <a:rPr lang="vi-VN" sz="2800" b="0" i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vi-VN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 </m:t>
                            </m:r>
                            <m:limUpp>
                              <m:limUppPr>
                                <m:ctrlPr>
                                  <a:rPr lang="vi-VN" sz="28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UppPr>
                              <m:e>
                                <m:r>
                                  <a:rPr lang="vi-VN" sz="2800" b="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lim>
                                <m:r>
                                  <a:rPr lang="vi-VN" sz="2800" b="0" i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</m:lim>
                            </m:limUpp>
                            <m:sSub>
                              <m:sSubPr>
                                <m:ctrlPr>
                                  <a:rPr lang="vi-VN" sz="28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800" b="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vi-VN" sz="2800" b="0" i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vi-VN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r>
                              <a:rPr lang="vi-VN" sz="2800" b="0" i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vi-VN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r>
                              <a:rPr lang="vi-VN" sz="2800" b="0" i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vi-VN" sz="28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800" b="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vi-VN" sz="2800" b="0" i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vi-VN" sz="2800" b="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vi-VN" sz="280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r>
                              <m:rPr>
                                <m:nor/>
                              </m:rPr>
                              <a:rPr lang="vi-VN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nor/>
                              </m:rPr>
                              <a:rPr lang="vi-VN" sz="280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    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vi-VN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limUpp>
                              <m:limUppPr>
                                <m:ctrlPr>
                                  <a:rPr lang="vi-VN" sz="28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UppPr>
                              <m:e>
                                <m:r>
                                  <a:rPr lang="vi-VN" sz="2800" b="0" i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vi-VN" sz="28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limUpp>
                                        <m:limUppPr>
                                          <m:ctrlPr>
                                            <a:rPr lang="vi-VN" sz="280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UppPr>
                                        <m:e>
                                          <m:r>
                                            <a:rPr lang="vi-VN" sz="2800" b="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lim>
                                          <m:r>
                                            <a:rPr lang="vi-VN" sz="2800" b="0" i="0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vi-VN" sz="2800" b="0" i="1" smtClean="0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lim>
                                      </m:limUpp>
                                      <m:r>
                                        <m:rPr>
                                          <m:nor/>
                                        </m:rPr>
                                        <a:rPr lang="vi-VN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   </m:t>
                                      </m:r>
                                      <m:r>
                                        <a:rPr lang="vi-VN" sz="2800" b="0" i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vi-VN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 </m:t>
                                      </m:r>
                                      <m:r>
                                        <a:rPr lang="vi-VN" sz="2800" b="0" i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vi-VN" sz="2800" b="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vi-VN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  </m:t>
                                      </m:r>
                                      <m:r>
                                        <a:rPr lang="vi-VN" sz="2800" b="0" i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→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vi-VN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  </m:t>
                                      </m:r>
                                      <m:limUpp>
                                        <m:limUppPr>
                                          <m:ctrlPr>
                                            <a:rPr lang="vi-VN" sz="280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UppPr>
                                        <m:e>
                                          <m:r>
                                            <a:rPr lang="vi-VN" sz="2800" b="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lim>
                                          <m:r>
                                            <a:rPr lang="vi-VN" sz="2800" b="0" i="0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+4</m:t>
                                          </m:r>
                                        </m:lim>
                                      </m:limUpp>
                                      <m:r>
                                        <m:rPr>
                                          <m:nor/>
                                        </m:rPr>
                                        <a:rPr lang="vi-VN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 </m:t>
                                      </m:r>
                                      <m:r>
                                        <a:rPr lang="vi-VN" sz="2800" b="0" i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vi-VN" sz="2800" b="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𝑞𝑡𝑘h𝑢</m:t>
                                      </m:r>
                                      <m:r>
                                        <a:rPr lang="vi-VN" sz="2800" b="0" i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vi-VN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                 </m:t>
                                      </m:r>
                                      <m:r>
                                        <a:rPr lang="vi-VN" sz="2800" b="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vi-VN" sz="2800" b="0" i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vi-VN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      </m:t>
                                      </m:r>
                                      <m:r>
                                        <a:rPr lang="vi-VN" sz="2800" b="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𝐶𝑢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vi-VN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   </m:t>
                                      </m:r>
                                      <m:r>
                                        <a:rPr lang="vi-VN" sz="2800" b="0" i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→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vi-VN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    </m:t>
                                      </m:r>
                                      <m:limUpp>
                                        <m:limUppPr>
                                          <m:ctrlPr>
                                            <a:rPr lang="vi-VN" sz="280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UppPr>
                                        <m:e>
                                          <m:r>
                                            <a:rPr lang="vi-VN" sz="2800" b="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𝐶𝑢</m:t>
                                          </m:r>
                                        </m:e>
                                        <m:lim>
                                          <m:r>
                                            <a:rPr lang="vi-VN" sz="2800" b="0" i="0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+2</m:t>
                                          </m:r>
                                        </m:lim>
                                      </m:limUpp>
                                      <m:r>
                                        <m:rPr>
                                          <m:nor/>
                                        </m:rPr>
                                        <a:rPr lang="vi-VN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   </m:t>
                                      </m:r>
                                      <m:r>
                                        <a:rPr lang="vi-VN" sz="2800" b="0" i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vi-VN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  </m:t>
                                      </m:r>
                                      <m:r>
                                        <a:rPr lang="vi-VN" sz="2800" b="0" i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vi-VN" sz="2800" b="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vi-VN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   </m:t>
                                      </m:r>
                                      <m:r>
                                        <a:rPr lang="vi-VN" sz="2800" b="0" i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vi-VN" sz="2800" b="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𝑞𝑡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vi-VN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ox</m:t>
                                      </m:r>
                                      <m:r>
                                        <a:rPr lang="vi-VN" sz="2800" b="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𝑖h𝑜𝑎</m:t>
                                      </m:r>
                                      <m:r>
                                        <a:rPr lang="vi-VN" sz="2800" b="0" i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vi-VN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  </m:t>
                                      </m:r>
                                      <m:r>
                                        <a:rPr lang="vi-VN" sz="2800" b="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vi-VN" sz="2800" b="0" i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  <m:lim>
                                <m:r>
                                  <a:rPr lang="vi-VN" sz="2800" b="0" i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lim>
                            </m:limUpp>
                          </m:e>
                        </m:mr>
                      </m:m>
                    </m:oMath>
                  </m:oMathPara>
                </a14:m>
                <a:endParaRPr lang="vi-VN" sz="28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392" y="3801644"/>
                <a:ext cx="8598358" cy="271394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156865" y="268342"/>
                <a:ext cx="7190430" cy="763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𝐶𝑢</m:t>
                      </m:r>
                      <m:r>
                        <m:rPr>
                          <m:nor/>
                        </m:rPr>
                        <a:rPr lang="vi-VN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   </m:t>
                      </m:r>
                      <m:r>
                        <a:rPr lang="vi-VN" sz="28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  </m:t>
                      </m:r>
                      <m:sSub>
                        <m:sSubPr>
                          <m:ctrlPr>
                            <a:rPr lang="vi-VN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vi-VN" sz="28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vi-VN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vi-VN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d>
                            <m:dPr>
                              <m:begChr m:val=""/>
                              <m:ctrlPr>
                                <a:rPr lang="vi-VN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8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4(</m:t>
                              </m:r>
                              <m:r>
                                <a:rPr lang="vi-VN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sub>
                      </m:sSub>
                      <m:r>
                        <m:rPr>
                          <m:nor/>
                        </m:rPr>
                        <a:rPr lang="vi-VN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vi-VN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p>
                            <m:sSupPr>
                              <m:ctrlPr>
                                <a:rPr lang="vi-VN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vi-VN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e>
                      </m:groupChr>
                      <m:r>
                        <m:rPr>
                          <m:nor/>
                        </m:rPr>
                        <a:rPr lang="vi-VN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vi-VN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𝐶𝑢</m:t>
                      </m:r>
                      <m:r>
                        <m:rPr>
                          <m:nor/>
                        </m:rPr>
                        <a:rPr lang="vi-VN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vi-VN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vi-VN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vi-VN" sz="28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m:rPr>
                          <m:nor/>
                        </m:rPr>
                        <a:rPr lang="vi-VN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vi-VN" sz="28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vi-VN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vi-VN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vi-VN" sz="28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vi-VN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vi-VN" sz="28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 </m:t>
                      </m:r>
                      <m:sSub>
                        <m:sSubPr>
                          <m:ctrlPr>
                            <a:rPr lang="vi-VN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vi-VN" sz="28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vi-VN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vi-VN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865" y="268342"/>
                <a:ext cx="7190430" cy="76309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58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"/>
                            </p:stCondLst>
                            <p:childTnLst>
                              <p:par>
                                <p:cTn id="2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hlinkHover r:id="rId6" highlightClick="1">
              <a:snd r:embed="rId5" name="applause.wav"/>
            </a:hlinkHover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886" y="5542065"/>
            <a:ext cx="1374162" cy="1315935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077011" y="29810"/>
            <a:ext cx="7350139" cy="3000132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  <a:p>
            <a:pPr algn="ctr"/>
            <a:r>
              <a:rPr lang="en-US" sz="3600" dirty="0" err="1"/>
              <a:t>C</a:t>
            </a:r>
            <a:r>
              <a:rPr lang="en-US" sz="3600" dirty="0" err="1" smtClean="0"/>
              <a:t>ân</a:t>
            </a:r>
            <a:r>
              <a:rPr lang="en-US" sz="3600" dirty="0" smtClean="0"/>
              <a:t> </a:t>
            </a:r>
            <a:r>
              <a:rPr lang="en-US" sz="3600" dirty="0"/>
              <a:t>bằng phản ứng trên  </a:t>
            </a:r>
            <a:r>
              <a:rPr lang="en-US" sz="3600" dirty="0" err="1"/>
              <a:t>theo</a:t>
            </a:r>
            <a:r>
              <a:rPr lang="en-US" sz="3600" dirty="0"/>
              <a:t> </a:t>
            </a:r>
            <a:r>
              <a:rPr lang="en-US" sz="3600" dirty="0" err="1" smtClean="0"/>
              <a:t>phương</a:t>
            </a:r>
            <a:r>
              <a:rPr lang="en-US" sz="3600" dirty="0" smtClean="0"/>
              <a:t> </a:t>
            </a:r>
            <a:r>
              <a:rPr lang="en-US" sz="3600" dirty="0" err="1" smtClean="0"/>
              <a:t>pháp</a:t>
            </a:r>
            <a:r>
              <a:rPr lang="en-US" sz="3600" dirty="0" smtClean="0"/>
              <a:t> </a:t>
            </a:r>
            <a:r>
              <a:rPr lang="en-US" sz="3600" dirty="0"/>
              <a:t>thăng bằng electron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832928" y="134423"/>
            <a:ext cx="387790" cy="2895519"/>
            <a:chOff x="1322576" y="181189"/>
            <a:chExt cx="387790" cy="3742252"/>
          </a:xfrm>
        </p:grpSpPr>
        <p:grpSp>
          <p:nvGrpSpPr>
            <p:cNvPr id="35" name="Group 34"/>
            <p:cNvGrpSpPr/>
            <p:nvPr/>
          </p:nvGrpSpPr>
          <p:grpSpPr>
            <a:xfrm>
              <a:off x="1322576" y="1912984"/>
              <a:ext cx="286946" cy="286946"/>
              <a:chOff x="505017" y="4195741"/>
              <a:chExt cx="286946" cy="286946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505017" y="4195741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82269" y="4275076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Left Bracket 35"/>
            <p:cNvSpPr/>
            <p:nvPr/>
          </p:nvSpPr>
          <p:spPr>
            <a:xfrm>
              <a:off x="1461286" y="181189"/>
              <a:ext cx="249080" cy="3742252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Left Bracket 38"/>
          <p:cNvSpPr/>
          <p:nvPr/>
        </p:nvSpPr>
        <p:spPr>
          <a:xfrm flipH="1">
            <a:off x="10149526" y="134423"/>
            <a:ext cx="208746" cy="3742252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1953194" y="1170251"/>
            <a:ext cx="455948" cy="3459905"/>
            <a:chOff x="393013" y="827349"/>
            <a:chExt cx="455948" cy="3459905"/>
          </a:xfrm>
        </p:grpSpPr>
        <p:cxnSp>
          <p:nvCxnSpPr>
            <p:cNvPr id="43" name="Straight Connector 42"/>
            <p:cNvCxnSpPr>
              <a:stCxn id="48" idx="4"/>
              <a:endCxn id="45" idx="0"/>
            </p:cNvCxnSpPr>
            <p:nvPr/>
          </p:nvCxnSpPr>
          <p:spPr>
            <a:xfrm flipH="1">
              <a:off x="620987" y="827349"/>
              <a:ext cx="11340" cy="300395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1655182" y="99679"/>
            <a:ext cx="1082288" cy="1082288"/>
            <a:chOff x="83662" y="159259"/>
            <a:chExt cx="1082288" cy="1082288"/>
          </a:xfrm>
        </p:grpSpPr>
        <p:sp>
          <p:nvSpPr>
            <p:cNvPr id="48" name="Oval 47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156417" y="272545"/>
              <a:ext cx="94456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500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177765" y="3163861"/>
            <a:ext cx="8361649" cy="3720167"/>
            <a:chOff x="620985" y="4161177"/>
            <a:chExt cx="8361649" cy="2508219"/>
          </a:xfrm>
        </p:grpSpPr>
        <p:grpSp>
          <p:nvGrpSpPr>
            <p:cNvPr id="53" name="Group 52"/>
            <p:cNvGrpSpPr/>
            <p:nvPr/>
          </p:nvGrpSpPr>
          <p:grpSpPr>
            <a:xfrm>
              <a:off x="620985" y="4161177"/>
              <a:ext cx="8361649" cy="2508219"/>
              <a:chOff x="620986" y="3695570"/>
              <a:chExt cx="7672438" cy="2508219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620986" y="3695570"/>
                <a:ext cx="7597821" cy="2508219"/>
                <a:chOff x="1139780" y="2747097"/>
                <a:chExt cx="4733934" cy="2326619"/>
              </a:xfrm>
            </p:grpSpPr>
            <p:sp>
              <p:nvSpPr>
                <p:cNvPr id="64" name="Parallelogram 63"/>
                <p:cNvSpPr/>
                <p:nvPr/>
              </p:nvSpPr>
              <p:spPr>
                <a:xfrm>
                  <a:off x="1139780" y="3102581"/>
                  <a:ext cx="4733934" cy="1874096"/>
                </a:xfrm>
                <a:prstGeom prst="parallelogram">
                  <a:avLst/>
                </a:prstGeom>
                <a:solidFill>
                  <a:srgbClr val="212121"/>
                </a:solidFill>
                <a:ln>
                  <a:noFill/>
                </a:ln>
                <a:effectLst>
                  <a:glow rad="127000">
                    <a:srgbClr val="008CF5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Parallelogram 64"/>
                <p:cNvSpPr/>
                <p:nvPr/>
              </p:nvSpPr>
              <p:spPr>
                <a:xfrm flipH="1">
                  <a:off x="1357101" y="2747097"/>
                  <a:ext cx="1403156" cy="305834"/>
                </a:xfrm>
                <a:prstGeom prst="parallelogram">
                  <a:avLst/>
                </a:prstGeom>
                <a:solidFill>
                  <a:srgbClr val="00FF4E">
                    <a:alpha val="7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Đáp án</a:t>
                  </a:r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1418483" y="4847084"/>
                  <a:ext cx="3113455" cy="226632"/>
                </a:xfrm>
                <a:prstGeom prst="rect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0" name="Straight Connector 59"/>
              <p:cNvCxnSpPr>
                <a:stCxn id="63" idx="3"/>
                <a:endCxn id="63" idx="1"/>
              </p:cNvCxnSpPr>
              <p:nvPr/>
            </p:nvCxnSpPr>
            <p:spPr>
              <a:xfrm>
                <a:off x="3221801" y="4074416"/>
                <a:ext cx="4997003" cy="0"/>
              </a:xfrm>
              <a:prstGeom prst="line">
                <a:avLst/>
              </a:prstGeom>
              <a:ln>
                <a:solidFill>
                  <a:srgbClr val="008CF5"/>
                </a:solidFill>
              </a:ln>
              <a:effectLst>
                <a:glow rad="127000">
                  <a:srgbClr val="008CF5">
                    <a:alpha val="5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78650" y="6032145"/>
                <a:ext cx="5519746" cy="0"/>
              </a:xfrm>
              <a:prstGeom prst="line">
                <a:avLst/>
              </a:prstGeom>
              <a:ln>
                <a:solidFill>
                  <a:srgbClr val="008CF5"/>
                </a:solidFill>
              </a:ln>
              <a:effectLst>
                <a:glow rad="127000">
                  <a:srgbClr val="008CF5">
                    <a:alpha val="5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Parallelogram 61"/>
              <p:cNvSpPr/>
              <p:nvPr/>
            </p:nvSpPr>
            <p:spPr>
              <a:xfrm>
                <a:off x="620986" y="4031549"/>
                <a:ext cx="7672438" cy="2067626"/>
              </a:xfrm>
              <a:prstGeom prst="parallelogram">
                <a:avLst/>
              </a:prstGeom>
              <a:solidFill>
                <a:srgbClr val="008CF5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10800000">
                <a:off x="3221801" y="3922541"/>
                <a:ext cx="4997003" cy="303750"/>
              </a:xfrm>
              <a:prstGeom prst="rect">
                <a:avLst/>
              </a:prstGeom>
            </p:spPr>
          </p:pic>
        </p:grpSp>
        <p:grpSp>
          <p:nvGrpSpPr>
            <p:cNvPr id="54" name="Group 53"/>
            <p:cNvGrpSpPr/>
            <p:nvPr/>
          </p:nvGrpSpPr>
          <p:grpSpPr>
            <a:xfrm>
              <a:off x="2985417" y="5208209"/>
              <a:ext cx="3301160" cy="658906"/>
              <a:chOff x="2985417" y="5208209"/>
              <a:chExt cx="3301160" cy="658906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2985417" y="5208209"/>
                <a:ext cx="658906" cy="658906"/>
              </a:xfrm>
              <a:prstGeom prst="rect">
                <a:avLst/>
              </a:prstGeom>
              <a:noFill/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3640498" y="5208209"/>
                <a:ext cx="658906" cy="658906"/>
              </a:xfrm>
              <a:prstGeom prst="rect">
                <a:avLst/>
              </a:prstGeom>
              <a:noFill/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4306064" y="5208209"/>
                <a:ext cx="658906" cy="658906"/>
              </a:xfrm>
              <a:prstGeom prst="rect">
                <a:avLst/>
              </a:prstGeom>
              <a:noFill/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5627671" y="5208209"/>
                <a:ext cx="658906" cy="658906"/>
              </a:xfrm>
              <a:prstGeom prst="rect">
                <a:avLst/>
              </a:prstGeom>
              <a:noFill/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/>
              <p:cNvSpPr/>
              <p:nvPr/>
            </p:nvSpPr>
            <p:spPr>
              <a:xfrm>
                <a:off x="2083513" y="4004660"/>
                <a:ext cx="8343637" cy="2713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vi-VN" sz="28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limUpp>
                              <m:limUppPr>
                                <m:ctrlPr>
                                  <a:rPr lang="vi-VN" sz="28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UppPr>
                              <m:e>
                                <m:r>
                                  <a:rPr lang="vi-VN" sz="2800" b="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𝐶𝑢</m:t>
                                </m:r>
                              </m:e>
                              <m:lim>
                                <m:r>
                                  <a:rPr lang="vi-VN" sz="2800" b="0" i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lim>
                            </m:limUpp>
                            <m:r>
                              <m:rPr>
                                <m:nor/>
                              </m:rPr>
                              <a:rPr lang="vi-VN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r>
                              <a:rPr lang="vi-VN" sz="2800" b="0" i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vi-VN" sz="280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​​  </m:t>
                            </m:r>
                            <m:r>
                              <a:rPr lang="vi-VN" sz="2800" b="0" i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vi-VN" sz="28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800" b="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vi-VN" sz="2800" b="0" i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limUpp>
                              <m:limUppPr>
                                <m:ctrlPr>
                                  <a:rPr lang="vi-VN" sz="28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UppPr>
                              <m:e>
                                <m:r>
                                  <a:rPr lang="vi-VN" sz="2800" b="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lim>
                                <m:r>
                                  <a:rPr lang="vi-VN" sz="2800" b="0" i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</m:lim>
                            </m:limUpp>
                            <m:sSub>
                              <m:sSubPr>
                                <m:ctrlPr>
                                  <a:rPr lang="vi-VN" sz="28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800" b="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vi-VN" sz="2800" b="0" i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vi-VN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groupChr>
                              <m:groupChrPr>
                                <m:chr m:val="→"/>
                                <m:vertJc m:val="bot"/>
                                <m:ctrlPr>
                                  <a:rPr lang="vi-VN" sz="28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sSup>
                                  <m:sSupPr>
                                    <m:ctrlPr>
                                      <a:rPr lang="vi-VN" sz="28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2800" b="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vi-VN" sz="2800" b="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p>
                                </m:sSup>
                              </m:e>
                            </m:groupChr>
                            <m:r>
                              <m:rPr>
                                <m:nor/>
                              </m:rPr>
                              <a:rPr lang="vi-VN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limUpp>
                              <m:limUppPr>
                                <m:ctrlPr>
                                  <a:rPr lang="vi-VN" sz="28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UppPr>
                              <m:e>
                                <m:r>
                                  <a:rPr lang="vi-VN" sz="2800" b="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𝐶𝑢</m:t>
                                </m:r>
                              </m:e>
                              <m:lim>
                                <m:r>
                                  <a:rPr lang="vi-VN" sz="2800" b="0" i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lim>
                            </m:limUpp>
                            <m:r>
                              <a:rPr lang="vi-VN" sz="2800" b="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sSub>
                              <m:sSubPr>
                                <m:ctrlPr>
                                  <a:rPr lang="vi-VN" sz="28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800" b="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vi-VN" sz="2800" b="0" i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vi-VN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r>
                              <a:rPr lang="vi-VN" sz="2800" b="0" i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vi-VN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 </m:t>
                            </m:r>
                            <m:limUpp>
                              <m:limUppPr>
                                <m:ctrlPr>
                                  <a:rPr lang="vi-VN" sz="28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UppPr>
                              <m:e>
                                <m:r>
                                  <a:rPr lang="vi-VN" sz="2800" b="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lim>
                                <m:r>
                                  <a:rPr lang="vi-VN" sz="2800" b="0" i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</m:lim>
                            </m:limUpp>
                            <m:sSub>
                              <m:sSubPr>
                                <m:ctrlPr>
                                  <a:rPr lang="vi-VN" sz="28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800" b="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vi-VN" sz="2800" b="0" i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vi-VN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r>
                              <a:rPr lang="vi-VN" sz="2800" b="0" i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vi-VN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r>
                              <a:rPr lang="vi-VN" sz="2800" b="0" i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vi-VN" sz="28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800" b="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vi-VN" sz="2800" b="0" i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vi-VN" sz="2800" b="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vi-VN" sz="280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r>
                              <m:rPr>
                                <m:nor/>
                              </m:rPr>
                              <a:rPr lang="vi-VN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vi-VN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vi-VN" sz="280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    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vi-VN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limUpp>
                              <m:limUppPr>
                                <m:ctrlPr>
                                  <a:rPr lang="vi-VN" sz="280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UppPr>
                              <m:e>
                                <m:r>
                                  <a:rPr lang="vi-VN" sz="2800" b="0" i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2800" b="0" i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      </m:t>
                                </m:r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vi-VN" sz="280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limUpp>
                                        <m:limUppPr>
                                          <m:ctrlPr>
                                            <a:rPr lang="vi-VN" sz="280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UppPr>
                                        <m:e>
                                          <m:r>
                                            <a:rPr lang="vi-VN" sz="2800" b="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lim>
                                          <m:r>
                                            <a:rPr lang="vi-VN" sz="2800" b="0" i="0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vi-VN" sz="2800" b="0" i="1" smtClean="0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lim>
                                      </m:limUpp>
                                      <m:r>
                                        <m:rPr>
                                          <m:nor/>
                                        </m:rPr>
                                        <a:rPr lang="vi-VN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   </m:t>
                                      </m:r>
                                      <m:r>
                                        <a:rPr lang="vi-VN" sz="2800" b="0" i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vi-VN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 </m:t>
                                      </m:r>
                                      <m:r>
                                        <a:rPr lang="vi-VN" sz="2800" b="0" i="0" smtClean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vi-VN" sz="2800" b="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vi-VN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  </m:t>
                                      </m:r>
                                      <m:r>
                                        <a:rPr lang="vi-VN" sz="2800" b="0" i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→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vi-VN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  </m:t>
                                      </m:r>
                                      <m:limUpp>
                                        <m:limUppPr>
                                          <m:ctrlPr>
                                            <a:rPr lang="vi-VN" sz="280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UppPr>
                                        <m:e>
                                          <m:r>
                                            <a:rPr lang="vi-VN" sz="2800" b="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lim>
                                          <m:r>
                                            <a:rPr lang="vi-VN" sz="2800" b="0" i="0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+4</m:t>
                                          </m:r>
                                        </m:lim>
                                      </m:limUpp>
                                      <m:r>
                                        <a:rPr lang="en-US" sz="2800" b="0" i="1" smtClean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    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vi-VN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 </m:t>
                                      </m:r>
                                      <m:r>
                                        <a:rPr lang="vi-VN" sz="2800" b="0" i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vi-VN" sz="2800" b="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á </m:t>
                                      </m:r>
                                      <m:r>
                                        <a:rPr lang="vi-VN" sz="2800" b="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ì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𝑛h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vi-VN" sz="2800" b="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𝑘h</m:t>
                                      </m:r>
                                      <m:r>
                                        <a:rPr lang="en-US" sz="2800" b="0" i="0" smtClean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ử</m:t>
                                      </m:r>
                                      <m:r>
                                        <a:rPr lang="vi-VN" sz="2800" b="0" i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800" b="0" i="1" smtClean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vi-VN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   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800" b="0" i="1" smtClean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 </m:t>
                                      </m:r>
                                      <m:r>
                                        <a:rPr lang="vi-VN" sz="2800" b="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vi-VN" sz="2800" b="0" i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vi-VN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 </m:t>
                                      </m:r>
                                      <m:r>
                                        <a:rPr lang="vi-VN" sz="2800" b="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𝐶𝑢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vi-VN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   </m:t>
                                      </m:r>
                                      <m:r>
                                        <a:rPr lang="vi-VN" sz="2800" b="0" i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→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vi-VN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    </m:t>
                                      </m:r>
                                      <m:limUpp>
                                        <m:limUppPr>
                                          <m:ctrlPr>
                                            <a:rPr lang="vi-VN" sz="280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UppPr>
                                        <m:e>
                                          <m:r>
                                            <a:rPr lang="vi-VN" sz="2800" b="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𝐶𝑢</m:t>
                                          </m:r>
                                        </m:e>
                                        <m:lim>
                                          <m:r>
                                            <a:rPr lang="vi-VN" sz="2800" b="0" i="0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+2</m:t>
                                          </m:r>
                                        </m:lim>
                                      </m:limUpp>
                                      <m:r>
                                        <m:rPr>
                                          <m:nor/>
                                        </m:rPr>
                                        <a:rPr lang="vi-VN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   </m:t>
                                      </m:r>
                                      <m:r>
                                        <a:rPr lang="vi-VN" sz="2800" b="0" i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vi-VN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  </m:t>
                                      </m:r>
                                      <m:r>
                                        <a:rPr lang="vi-VN" sz="2800" b="0" i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vi-VN" sz="2800" b="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vi-VN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   </m:t>
                                      </m:r>
                                      <m:r>
                                        <a:rPr lang="vi-VN" sz="2800" b="0" i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vi-VN" sz="2800" b="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á </m:t>
                                      </m:r>
                                      <m:r>
                                        <a:rPr lang="vi-VN" sz="2800" b="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800" b="0" i="1" smtClean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ì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800" b="0" i="1" smtClean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nh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800" b="0" i="1" smtClean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vi-VN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ox</m:t>
                                      </m:r>
                                      <m:r>
                                        <a:rPr lang="vi-VN" sz="2800" b="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r>
                                        <a:rPr lang="en-US" sz="2800" b="0" i="0" smtClean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ó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a</m:t>
                                      </m:r>
                                      <m:r>
                                        <a:rPr lang="vi-VN" sz="2800" b="0" i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vi-VN" sz="28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  </m:t>
                                      </m:r>
                                      <m:r>
                                        <a:rPr lang="vi-VN" sz="2800" b="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vi-VN" sz="2800" b="0" i="0" smtClean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lim/>
                            </m:limUpp>
                          </m:e>
                        </m:mr>
                      </m:m>
                    </m:oMath>
                  </m:oMathPara>
                </a14:m>
                <a:endParaRPr lang="vi-VN" sz="28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513" y="4004660"/>
                <a:ext cx="8343637" cy="271394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Rectangle 67"/>
              <p:cNvSpPr/>
              <p:nvPr/>
            </p:nvSpPr>
            <p:spPr>
              <a:xfrm>
                <a:off x="3156865" y="268342"/>
                <a:ext cx="7373172" cy="8112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𝐶𝑢</m:t>
                      </m:r>
                      <m:r>
                        <m:rPr>
                          <m:nor/>
                        </m:rPr>
                        <a:rPr lang="vi-VN" sz="3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vi-VN" sz="30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vi-VN" sz="3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</m:t>
                      </m:r>
                      <m:sSub>
                        <m:sSubPr>
                          <m:ctrlPr>
                            <a:rPr lang="vi-VN" sz="3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3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vi-VN" sz="3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vi-VN" sz="3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vi-VN" sz="3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3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d>
                            <m:dPr>
                              <m:begChr m:val=""/>
                              <m:ctrlPr>
                                <a:rPr lang="vi-VN" sz="3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30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4(</m:t>
                              </m:r>
                              <m:r>
                                <a:rPr lang="vi-VN" sz="3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sub>
                      </m:sSub>
                      <m:r>
                        <m:rPr>
                          <m:nor/>
                        </m:rPr>
                        <a:rPr lang="vi-VN" sz="3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vi-VN" sz="3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p>
                            <m:sSupPr>
                              <m:ctrlPr>
                                <a:rPr lang="vi-VN" sz="3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3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vi-VN" sz="3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e>
                      </m:groupChr>
                      <m:r>
                        <m:rPr>
                          <m:nor/>
                        </m:rPr>
                        <a:rPr lang="vi-VN" sz="3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vi-VN" sz="3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𝐶𝑢</m:t>
                      </m:r>
                      <m:r>
                        <m:rPr>
                          <m:nor/>
                        </m:rPr>
                        <a:rPr lang="vi-VN" sz="3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vi-VN" sz="3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vi-VN" sz="3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3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vi-VN" sz="3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m:rPr>
                          <m:nor/>
                        </m:rPr>
                        <a:rPr lang="vi-VN" sz="3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vi-VN" sz="30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vi-VN" sz="3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</m:t>
                      </m:r>
                      <m:r>
                        <m:rPr>
                          <m:nor/>
                        </m:rPr>
                        <a:rPr lang="vi-VN" sz="3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vi-VN" sz="3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vi-VN" sz="3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3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vi-VN" sz="3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vi-VN" sz="3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vi-VN" sz="30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vi-VN" sz="3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</m:t>
                      </m:r>
                      <m:sSub>
                        <m:sSubPr>
                          <m:ctrlPr>
                            <a:rPr lang="vi-VN" sz="3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3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vi-VN" sz="3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vi-VN" sz="3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vi-VN" sz="3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865" y="268342"/>
                <a:ext cx="7373172" cy="81124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2757619" y="5533893"/>
            <a:ext cx="0" cy="109555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41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"/>
                            </p:stCondLst>
                            <p:childTnLst>
                              <p:par>
                                <p:cTn id="2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9" grpId="0" animBg="1"/>
      <p:bldP spid="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4" y="3"/>
            <a:ext cx="9143999" cy="6970601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1857225" y="357371"/>
            <a:ext cx="1142381" cy="3056389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9194095" y="3413761"/>
            <a:ext cx="1128218" cy="311802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915671" y="885185"/>
            <a:ext cx="6172200" cy="4968241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7000" b="1" dirty="0">
                <a:latin typeface="Arial" panose="020B0604020202020204" pitchFamily="34" charset="0"/>
                <a:cs typeface="Arial" panose="020B0604020202020204" pitchFamily="34" charset="0"/>
              </a:rPr>
              <a:t>VÒNG 3</a:t>
            </a:r>
          </a:p>
          <a:p>
            <a:pPr algn="ctr">
              <a:lnSpc>
                <a:spcPct val="150000"/>
              </a:lnSpc>
            </a:pPr>
            <a:r>
              <a:rPr lang="en-US" sz="7000" b="1" dirty="0">
                <a:latin typeface="Arial" panose="020B0604020202020204" pitchFamily="34" charset="0"/>
                <a:cs typeface="Arial" panose="020B0604020202020204" pitchFamily="34" charset="0"/>
              </a:rPr>
              <a:t>VỀ ĐÍCH</a:t>
            </a: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1858205" y="3413760"/>
            <a:ext cx="1141398" cy="311209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9194095" y="356708"/>
            <a:ext cx="1128218" cy="305705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2999606" y="929640"/>
            <a:ext cx="196649" cy="4968241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ket 8"/>
          <p:cNvSpPr/>
          <p:nvPr/>
        </p:nvSpPr>
        <p:spPr>
          <a:xfrm rot="10800000">
            <a:off x="9003939" y="929641"/>
            <a:ext cx="190156" cy="4968241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749872" y="3175901"/>
            <a:ext cx="509282" cy="509282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928351" y="3174497"/>
            <a:ext cx="509282" cy="509282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846925" y="305590"/>
            <a:ext cx="84753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Group 25"/>
          <p:cNvGrpSpPr/>
          <p:nvPr/>
        </p:nvGrpSpPr>
        <p:grpSpPr>
          <a:xfrm>
            <a:off x="10037692" y="117057"/>
            <a:ext cx="509282" cy="509282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38236" y="117057"/>
            <a:ext cx="509282" cy="509282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846925" y="6503252"/>
            <a:ext cx="84753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1638236" y="6337478"/>
            <a:ext cx="509282" cy="509282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037692" y="6337478"/>
            <a:ext cx="509282" cy="509282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0210800" y="6400800"/>
            <a:ext cx="457200" cy="457200"/>
          </a:xfrm>
          <a:prstGeom prst="rect">
            <a:avLst/>
          </a:prstGeom>
        </p:spPr>
      </p:pic>
      <p:pic>
        <p:nvPicPr>
          <p:cNvPr id="31" name="Picture 30">
            <a:hlinkHover r:id="rId12" highlightClick="1">
              <a:snd r:embed="rId11" name="applause.wav"/>
            </a:hlinkHover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886" y="5542065"/>
            <a:ext cx="1374162" cy="131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1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956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" grpId="0" animBg="1"/>
      <p:bldP spid="5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03536" y="220287"/>
            <a:ext cx="7502858" cy="2308269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oxi hóa của S trong H</a:t>
            </a:r>
            <a:r>
              <a:rPr lang="en-US" sz="3600" b="1" kern="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600" b="1" kern="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6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2420842" y="2560112"/>
            <a:ext cx="7575647" cy="930586"/>
            <a:chOff x="1139780" y="2822887"/>
            <a:chExt cx="7597820" cy="1063311"/>
          </a:xfrm>
        </p:grpSpPr>
        <p:grpSp>
          <p:nvGrpSpPr>
            <p:cNvPr id="23" name="Group 22"/>
            <p:cNvGrpSpPr/>
            <p:nvPr/>
          </p:nvGrpSpPr>
          <p:grpSpPr>
            <a:xfrm>
              <a:off x="1139780" y="2822887"/>
              <a:ext cx="7597820" cy="1063311"/>
              <a:chOff x="1139780" y="2790695"/>
              <a:chExt cx="4733934" cy="863210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76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en-US" sz="2800" b="1" kern="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+</a:t>
                </a:r>
                <a:r>
                  <a:rPr lang="en-US" sz="2800" b="1" kern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000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42" name="Straight Connector 41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2846576" y="104993"/>
            <a:ext cx="387790" cy="2372165"/>
            <a:chOff x="1322576" y="181190"/>
            <a:chExt cx="387790" cy="2372165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227176"/>
              <a:ext cx="286946" cy="286946"/>
              <a:chOff x="505017" y="3509933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50993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58926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5654" y="181190"/>
              <a:ext cx="244712" cy="2372165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285746" y="104993"/>
            <a:ext cx="220651" cy="2372165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2379068" y="3671250"/>
            <a:ext cx="7575647" cy="852219"/>
            <a:chOff x="1097884" y="2822887"/>
            <a:chExt cx="7597820" cy="973767"/>
          </a:xfrm>
        </p:grpSpPr>
        <p:grpSp>
          <p:nvGrpSpPr>
            <p:cNvPr id="122" name="Group 121"/>
            <p:cNvGrpSpPr/>
            <p:nvPr/>
          </p:nvGrpSpPr>
          <p:grpSpPr>
            <a:xfrm>
              <a:off x="1097884" y="2822887"/>
              <a:ext cx="7597820" cy="973767"/>
              <a:chOff x="1113676" y="2790695"/>
              <a:chExt cx="4733934" cy="790517"/>
            </a:xfrm>
          </p:grpSpPr>
          <p:sp>
            <p:nvSpPr>
              <p:cNvPr id="124" name="Parallelogram 123"/>
              <p:cNvSpPr/>
              <p:nvPr/>
            </p:nvSpPr>
            <p:spPr>
              <a:xfrm>
                <a:off x="1113676" y="3029883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en-US" sz="2800" b="1" kern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+6</a:t>
                </a:r>
              </a:p>
            </p:txBody>
          </p:sp>
          <p:sp>
            <p:nvSpPr>
              <p:cNvPr id="125" name="Parallelogram 124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000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23" name="Straight Connector 122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2433933" y="4757208"/>
            <a:ext cx="7605181" cy="961925"/>
            <a:chOff x="1152909" y="2822884"/>
            <a:chExt cx="7627440" cy="1099120"/>
          </a:xfrm>
        </p:grpSpPr>
        <p:grpSp>
          <p:nvGrpSpPr>
            <p:cNvPr id="128" name="Group 127"/>
            <p:cNvGrpSpPr/>
            <p:nvPr/>
          </p:nvGrpSpPr>
          <p:grpSpPr>
            <a:xfrm>
              <a:off x="1152909" y="2822884"/>
              <a:ext cx="7627440" cy="1099120"/>
              <a:chOff x="1147960" y="2790695"/>
              <a:chExt cx="4752389" cy="892281"/>
            </a:xfrm>
          </p:grpSpPr>
          <p:sp>
            <p:nvSpPr>
              <p:cNvPr id="130" name="Parallelogram 129"/>
              <p:cNvSpPr/>
              <p:nvPr/>
            </p:nvSpPr>
            <p:spPr>
              <a:xfrm>
                <a:off x="1166415" y="3131646"/>
                <a:ext cx="4733934" cy="551330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en-US" sz="2800" b="1" kern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-6</a:t>
                </a:r>
              </a:p>
            </p:txBody>
          </p:sp>
          <p:sp>
            <p:nvSpPr>
              <p:cNvPr id="131" name="Parallelogram 130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000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29" name="Straight Connector 128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/>
          <p:cNvGrpSpPr/>
          <p:nvPr/>
        </p:nvGrpSpPr>
        <p:grpSpPr>
          <a:xfrm>
            <a:off x="2420842" y="5844032"/>
            <a:ext cx="7575647" cy="930586"/>
            <a:chOff x="1139780" y="2822887"/>
            <a:chExt cx="7597820" cy="1063311"/>
          </a:xfrm>
        </p:grpSpPr>
        <p:grpSp>
          <p:nvGrpSpPr>
            <p:cNvPr id="154" name="Group 153"/>
            <p:cNvGrpSpPr/>
            <p:nvPr/>
          </p:nvGrpSpPr>
          <p:grpSpPr>
            <a:xfrm>
              <a:off x="1139780" y="2822887"/>
              <a:ext cx="7597820" cy="1063311"/>
              <a:chOff x="1139780" y="2790695"/>
              <a:chExt cx="4733934" cy="863210"/>
            </a:xfrm>
          </p:grpSpPr>
          <p:sp>
            <p:nvSpPr>
              <p:cNvPr id="156" name="Parallelogram 155"/>
              <p:cNvSpPr/>
              <p:nvPr/>
            </p:nvSpPr>
            <p:spPr>
              <a:xfrm>
                <a:off x="1139780" y="3102576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vi-VN" sz="2800" b="1" kern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-4</a:t>
                </a:r>
                <a:endParaRPr lang="en-US" sz="28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7" name="Parallelogram 156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000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55" name="Straight Connector 154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/>
          <p:cNvGrpSpPr/>
          <p:nvPr/>
        </p:nvGrpSpPr>
        <p:grpSpPr>
          <a:xfrm>
            <a:off x="2096885" y="5227982"/>
            <a:ext cx="286946" cy="1086820"/>
            <a:chOff x="471240" y="3618653"/>
            <a:chExt cx="286946" cy="1086820"/>
          </a:xfrm>
        </p:grpSpPr>
        <p:cxnSp>
          <p:nvCxnSpPr>
            <p:cNvPr id="160" name="Straight Connector 159"/>
            <p:cNvCxnSpPr>
              <a:stCxn id="141" idx="4"/>
              <a:endCxn id="162" idx="0"/>
            </p:cNvCxnSpPr>
            <p:nvPr/>
          </p:nvCxnSpPr>
          <p:spPr>
            <a:xfrm>
              <a:off x="600199" y="3618653"/>
              <a:ext cx="14514" cy="799874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1" name="Group 160"/>
            <p:cNvGrpSpPr/>
            <p:nvPr/>
          </p:nvGrpSpPr>
          <p:grpSpPr>
            <a:xfrm>
              <a:off x="471240" y="4418527"/>
              <a:ext cx="286946" cy="286946"/>
              <a:chOff x="452190" y="3163606"/>
              <a:chExt cx="286946" cy="286946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536586" y="3245621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757463" y="89292"/>
            <a:ext cx="956393" cy="957623"/>
            <a:chOff x="83662" y="159259"/>
            <a:chExt cx="1082288" cy="1083680"/>
          </a:xfrm>
        </p:grpSpPr>
        <p:sp>
          <p:nvSpPr>
            <p:cNvPr id="10" name="Oval 9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21902" y="267725"/>
              <a:ext cx="611686" cy="975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sz="5000" b="1" kern="0" dirty="0">
                  <a:solidFill>
                    <a:srgbClr val="008CF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62" name="Parallelogram 61"/>
          <p:cNvSpPr/>
          <p:nvPr/>
        </p:nvSpPr>
        <p:spPr>
          <a:xfrm flipH="1">
            <a:off x="9996490" y="6657978"/>
            <a:ext cx="671511" cy="200025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grpSp>
        <p:nvGrpSpPr>
          <p:cNvPr id="151" name="Group 150"/>
          <p:cNvGrpSpPr/>
          <p:nvPr/>
        </p:nvGrpSpPr>
        <p:grpSpPr>
          <a:xfrm>
            <a:off x="2096885" y="4038132"/>
            <a:ext cx="286946" cy="1189850"/>
            <a:chOff x="471240" y="3515623"/>
            <a:chExt cx="286946" cy="1189850"/>
          </a:xfrm>
        </p:grpSpPr>
        <p:cxnSp>
          <p:nvCxnSpPr>
            <p:cNvPr id="139" name="Straight Connector 138"/>
            <p:cNvCxnSpPr>
              <a:endCxn id="141" idx="0"/>
            </p:cNvCxnSpPr>
            <p:nvPr/>
          </p:nvCxnSpPr>
          <p:spPr>
            <a:xfrm>
              <a:off x="614713" y="3515623"/>
              <a:ext cx="0" cy="902904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0" name="Group 139"/>
            <p:cNvGrpSpPr/>
            <p:nvPr/>
          </p:nvGrpSpPr>
          <p:grpSpPr>
            <a:xfrm>
              <a:off x="471240" y="4418527"/>
              <a:ext cx="286946" cy="286946"/>
              <a:chOff x="452190" y="3163606"/>
              <a:chExt cx="286946" cy="286946"/>
            </a:xfrm>
          </p:grpSpPr>
          <p:sp>
            <p:nvSpPr>
              <p:cNvPr id="141" name="Oval 140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531824" y="3245621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50" name="Group 149"/>
          <p:cNvGrpSpPr/>
          <p:nvPr/>
        </p:nvGrpSpPr>
        <p:grpSpPr>
          <a:xfrm>
            <a:off x="2096885" y="3013380"/>
            <a:ext cx="286946" cy="1151755"/>
            <a:chOff x="471240" y="2490868"/>
            <a:chExt cx="286946" cy="1151755"/>
          </a:xfrm>
        </p:grpSpPr>
        <p:cxnSp>
          <p:nvCxnSpPr>
            <p:cNvPr id="116" name="Straight Connector 115"/>
            <p:cNvCxnSpPr>
              <a:stCxn id="20" idx="4"/>
              <a:endCxn id="118" idx="0"/>
            </p:cNvCxnSpPr>
            <p:nvPr/>
          </p:nvCxnSpPr>
          <p:spPr>
            <a:xfrm>
              <a:off x="600199" y="2490868"/>
              <a:ext cx="14514" cy="864809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7" name="Group 116"/>
            <p:cNvGrpSpPr/>
            <p:nvPr/>
          </p:nvGrpSpPr>
          <p:grpSpPr>
            <a:xfrm>
              <a:off x="471240" y="3355677"/>
              <a:ext cx="286946" cy="286946"/>
              <a:chOff x="452190" y="3163606"/>
              <a:chExt cx="286946" cy="286946"/>
            </a:xfrm>
          </p:grpSpPr>
          <p:sp>
            <p:nvSpPr>
              <p:cNvPr id="118" name="Oval 117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531824" y="3245621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49" name="Group 148"/>
          <p:cNvGrpSpPr/>
          <p:nvPr/>
        </p:nvGrpSpPr>
        <p:grpSpPr>
          <a:xfrm>
            <a:off x="2096885" y="1045685"/>
            <a:ext cx="286946" cy="1967695"/>
            <a:chOff x="471240" y="574185"/>
            <a:chExt cx="286946" cy="1967695"/>
          </a:xfrm>
        </p:grpSpPr>
        <p:cxnSp>
          <p:nvCxnSpPr>
            <p:cNvPr id="13" name="Straight Connector 12"/>
            <p:cNvCxnSpPr>
              <a:stCxn id="82" idx="2"/>
              <a:endCxn id="20" idx="0"/>
            </p:cNvCxnSpPr>
            <p:nvPr/>
          </p:nvCxnSpPr>
          <p:spPr>
            <a:xfrm>
              <a:off x="610012" y="574185"/>
              <a:ext cx="4701" cy="1680749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/>
            <p:cNvGrpSpPr/>
            <p:nvPr/>
          </p:nvGrpSpPr>
          <p:grpSpPr>
            <a:xfrm>
              <a:off x="471240" y="2254934"/>
              <a:ext cx="286946" cy="286946"/>
              <a:chOff x="452190" y="3133126"/>
              <a:chExt cx="286946" cy="286946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52190" y="313312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31824" y="3217049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64" name="Parallelogram 63"/>
          <p:cNvSpPr/>
          <p:nvPr/>
        </p:nvSpPr>
        <p:spPr>
          <a:xfrm flipH="1">
            <a:off x="9996489" y="6377427"/>
            <a:ext cx="671511" cy="200025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1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80" name="Parallelogram 79"/>
          <p:cNvSpPr/>
          <p:nvPr/>
        </p:nvSpPr>
        <p:spPr>
          <a:xfrm>
            <a:off x="2363273" y="3971375"/>
            <a:ext cx="7582482" cy="594362"/>
          </a:xfrm>
          <a:prstGeom prst="parallelogram">
            <a:avLst/>
          </a:prstGeom>
          <a:solidFill>
            <a:srgbClr val="0ABD41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0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7" name="Picture 196">
            <a:hlinkHover r:id="rId12" highlightClick="1">
              <a:snd r:embed="rId11" name="applause.wav"/>
            </a:hlinkHover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886" y="5542065"/>
            <a:ext cx="1374162" cy="1315935"/>
          </a:xfrm>
          <a:prstGeom prst="rect">
            <a:avLst/>
          </a:prstGeom>
        </p:spPr>
      </p:pic>
      <p:pic>
        <p:nvPicPr>
          <p:cNvPr id="198" name="Picture 115" descr="ALRMCLO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930" y="1371555"/>
            <a:ext cx="864426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" name="Oval 176"/>
          <p:cNvSpPr>
            <a:spLocks noChangeArrowheads="1"/>
          </p:cNvSpPr>
          <p:nvPr/>
        </p:nvSpPr>
        <p:spPr bwMode="auto">
          <a:xfrm>
            <a:off x="2064672" y="16713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200" name="Oval 176"/>
          <p:cNvSpPr>
            <a:spLocks noChangeArrowheads="1"/>
          </p:cNvSpPr>
          <p:nvPr/>
        </p:nvSpPr>
        <p:spPr bwMode="auto">
          <a:xfrm>
            <a:off x="2068771" y="164395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201" name="Oval 176"/>
          <p:cNvSpPr>
            <a:spLocks noChangeArrowheads="1"/>
          </p:cNvSpPr>
          <p:nvPr/>
        </p:nvSpPr>
        <p:spPr bwMode="auto">
          <a:xfrm>
            <a:off x="2064344" y="168488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202" name="Oval 176"/>
          <p:cNvSpPr>
            <a:spLocks noChangeArrowheads="1"/>
          </p:cNvSpPr>
          <p:nvPr/>
        </p:nvSpPr>
        <p:spPr bwMode="auto">
          <a:xfrm>
            <a:off x="2081528" y="166079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203" name="Oval 176"/>
          <p:cNvSpPr>
            <a:spLocks noChangeArrowheads="1"/>
          </p:cNvSpPr>
          <p:nvPr/>
        </p:nvSpPr>
        <p:spPr bwMode="auto">
          <a:xfrm>
            <a:off x="2068771" y="167469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204" name="Oval 176"/>
          <p:cNvSpPr>
            <a:spLocks noChangeArrowheads="1"/>
          </p:cNvSpPr>
          <p:nvPr/>
        </p:nvSpPr>
        <p:spPr bwMode="auto">
          <a:xfrm>
            <a:off x="2080177" y="16711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205" name="Oval 176"/>
          <p:cNvSpPr>
            <a:spLocks noChangeArrowheads="1"/>
          </p:cNvSpPr>
          <p:nvPr/>
        </p:nvSpPr>
        <p:spPr bwMode="auto">
          <a:xfrm>
            <a:off x="2045013" y="16733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206" name="Oval 176"/>
          <p:cNvSpPr>
            <a:spLocks noChangeArrowheads="1"/>
          </p:cNvSpPr>
          <p:nvPr/>
        </p:nvSpPr>
        <p:spPr bwMode="auto">
          <a:xfrm>
            <a:off x="2051915" y="16473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207" name="Oval 176"/>
          <p:cNvSpPr>
            <a:spLocks noChangeArrowheads="1"/>
          </p:cNvSpPr>
          <p:nvPr/>
        </p:nvSpPr>
        <p:spPr bwMode="auto">
          <a:xfrm>
            <a:off x="2069801" y="166543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208" name="Oval 176"/>
          <p:cNvSpPr>
            <a:spLocks noChangeArrowheads="1"/>
          </p:cNvSpPr>
          <p:nvPr/>
        </p:nvSpPr>
        <p:spPr bwMode="auto">
          <a:xfrm>
            <a:off x="2080177" y="16236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209" name="Oval 176"/>
          <p:cNvSpPr>
            <a:spLocks noChangeArrowheads="1"/>
          </p:cNvSpPr>
          <p:nvPr/>
        </p:nvSpPr>
        <p:spPr bwMode="auto">
          <a:xfrm>
            <a:off x="2038269" y="165300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9955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02901__bluebloomers__electronic-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80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869801" y="144453"/>
            <a:ext cx="4942144" cy="2308269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Trong phản ứng :</a:t>
            </a:r>
            <a:endParaRPr lang="vi-VN" sz="3600" dirty="0"/>
          </a:p>
          <a:p>
            <a:r>
              <a:rPr lang="pt-BR" sz="3600" dirty="0"/>
              <a:t>2Mg + O</a:t>
            </a:r>
            <a:r>
              <a:rPr lang="pt-BR" sz="3600" baseline="-25000" dirty="0"/>
              <a:t>2</a:t>
            </a:r>
            <a:r>
              <a:rPr lang="pt-BR" sz="3600" dirty="0"/>
              <a:t> → 2MgO</a:t>
            </a:r>
            <a:endParaRPr lang="vi-VN" sz="3600" dirty="0"/>
          </a:p>
          <a:p>
            <a:r>
              <a:rPr lang="pt-BR" sz="3600" dirty="0"/>
              <a:t>Mg đóng vai trò</a:t>
            </a:r>
            <a:endParaRPr lang="vi-VN" sz="3600" dirty="0"/>
          </a:p>
          <a:p>
            <a:r>
              <a:rPr lang="fr-FR" sz="3600" b="1" dirty="0"/>
              <a:t> </a:t>
            </a:r>
            <a:endParaRPr lang="vi-VN" sz="3600" dirty="0"/>
          </a:p>
        </p:txBody>
      </p:sp>
      <p:grpSp>
        <p:nvGrpSpPr>
          <p:cNvPr id="69" name="Group 68"/>
          <p:cNvGrpSpPr/>
          <p:nvPr/>
        </p:nvGrpSpPr>
        <p:grpSpPr>
          <a:xfrm>
            <a:off x="2096884" y="2560116"/>
            <a:ext cx="7575647" cy="969630"/>
            <a:chOff x="814874" y="2822889"/>
            <a:chExt cx="7597820" cy="1107923"/>
          </a:xfrm>
        </p:grpSpPr>
        <p:grpSp>
          <p:nvGrpSpPr>
            <p:cNvPr id="23" name="Group 22"/>
            <p:cNvGrpSpPr/>
            <p:nvPr/>
          </p:nvGrpSpPr>
          <p:grpSpPr>
            <a:xfrm>
              <a:off x="814874" y="2822889"/>
              <a:ext cx="7597820" cy="1107923"/>
              <a:chOff x="937343" y="2790695"/>
              <a:chExt cx="4733934" cy="899426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937343" y="3138792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endParaRPr lang="pt-BR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:r>
                  <a:rPr lang="pt-B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chất khử.</a:t>
                </a:r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:endParaRPr lang="en-US" sz="28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8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8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2" name="Straight Connector 41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2846576" y="104993"/>
            <a:ext cx="387790" cy="2372165"/>
            <a:chOff x="1322576" y="181190"/>
            <a:chExt cx="387790" cy="2372165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227176"/>
              <a:ext cx="286946" cy="286946"/>
              <a:chOff x="505017" y="3509933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50993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58926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5654" y="181190"/>
              <a:ext cx="244712" cy="2372165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285746" y="104993"/>
            <a:ext cx="220651" cy="2372165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122" name="Group 121"/>
          <p:cNvGrpSpPr/>
          <p:nvPr/>
        </p:nvGrpSpPr>
        <p:grpSpPr>
          <a:xfrm>
            <a:off x="2240359" y="3609310"/>
            <a:ext cx="8973982" cy="1063704"/>
            <a:chOff x="1017991" y="2790695"/>
            <a:chExt cx="5934852" cy="928974"/>
          </a:xfrm>
        </p:grpSpPr>
        <p:sp>
          <p:nvSpPr>
            <p:cNvPr id="124" name="Parallelogram 123"/>
            <p:cNvSpPr/>
            <p:nvPr/>
          </p:nvSpPr>
          <p:spPr>
            <a:xfrm>
              <a:off x="1017991" y="3148084"/>
              <a:ext cx="5934852" cy="571585"/>
            </a:xfrm>
            <a:prstGeom prst="parallelogram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defRPr/>
              </a:pPr>
              <a:r>
                <a:rPr lang="pt-BR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 </a:t>
              </a:r>
              <a:r>
                <a:rPr lang="pt-B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 chất oxi hóa và cũng không là chất khử.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defRPr/>
              </a:pPr>
              <a:endParaRPr 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" name="Parallelogram 124"/>
            <p:cNvSpPr/>
            <p:nvPr/>
          </p:nvSpPr>
          <p:spPr>
            <a:xfrm flipH="1">
              <a:off x="1147960" y="2790695"/>
              <a:ext cx="1530911" cy="311881"/>
            </a:xfrm>
            <a:prstGeom prst="parallelogram">
              <a:avLst/>
            </a:prstGeom>
            <a:solidFill>
              <a:srgbClr val="00FF4E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000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2847305" y="2851795"/>
              <a:ext cx="2438876" cy="250781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cxnSp>
        <p:nvCxnSpPr>
          <p:cNvPr id="123" name="Straight Connector 122"/>
          <p:cNvCxnSpPr/>
          <p:nvPr/>
        </p:nvCxnSpPr>
        <p:spPr>
          <a:xfrm>
            <a:off x="4960846" y="3875756"/>
            <a:ext cx="4441078" cy="0"/>
          </a:xfrm>
          <a:prstGeom prst="line">
            <a:avLst/>
          </a:prstGeom>
          <a:ln>
            <a:solidFill>
              <a:srgbClr val="008CF5"/>
            </a:solidFill>
          </a:ln>
          <a:effectLst>
            <a:glow rad="127000">
              <a:srgbClr val="008CF5">
                <a:alpha val="5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Group 126"/>
          <p:cNvGrpSpPr/>
          <p:nvPr/>
        </p:nvGrpSpPr>
        <p:grpSpPr>
          <a:xfrm>
            <a:off x="2176519" y="4771172"/>
            <a:ext cx="7575647" cy="930588"/>
            <a:chOff x="1139780" y="2822885"/>
            <a:chExt cx="7597820" cy="1063314"/>
          </a:xfrm>
        </p:grpSpPr>
        <p:grpSp>
          <p:nvGrpSpPr>
            <p:cNvPr id="128" name="Group 127"/>
            <p:cNvGrpSpPr/>
            <p:nvPr/>
          </p:nvGrpSpPr>
          <p:grpSpPr>
            <a:xfrm>
              <a:off x="1139780" y="2822885"/>
              <a:ext cx="7597820" cy="1063314"/>
              <a:chOff x="1139780" y="2790695"/>
              <a:chExt cx="4733934" cy="863213"/>
            </a:xfrm>
          </p:grpSpPr>
          <p:sp>
            <p:nvSpPr>
              <p:cNvPr id="130" name="Parallelogram 129"/>
              <p:cNvSpPr/>
              <p:nvPr/>
            </p:nvSpPr>
            <p:spPr>
              <a:xfrm>
                <a:off x="1139780" y="3102578"/>
                <a:ext cx="4733934" cy="551330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fr-F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chất oxi hóa.</a:t>
                </a:r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" name="Parallelogram 130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000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29" name="Straight Connector 128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/>
          <p:cNvGrpSpPr/>
          <p:nvPr/>
        </p:nvGrpSpPr>
        <p:grpSpPr>
          <a:xfrm>
            <a:off x="1998911" y="5756547"/>
            <a:ext cx="9149423" cy="930586"/>
            <a:chOff x="474459" y="2822887"/>
            <a:chExt cx="9176203" cy="1063311"/>
          </a:xfrm>
        </p:grpSpPr>
        <p:grpSp>
          <p:nvGrpSpPr>
            <p:cNvPr id="154" name="Group 153"/>
            <p:cNvGrpSpPr/>
            <p:nvPr/>
          </p:nvGrpSpPr>
          <p:grpSpPr>
            <a:xfrm>
              <a:off x="474459" y="2822887"/>
              <a:ext cx="9176203" cy="1063311"/>
              <a:chOff x="725242" y="2790695"/>
              <a:chExt cx="5717369" cy="863210"/>
            </a:xfrm>
          </p:grpSpPr>
          <p:sp>
            <p:nvSpPr>
              <p:cNvPr id="156" name="Parallelogram 155"/>
              <p:cNvSpPr/>
              <p:nvPr/>
            </p:nvSpPr>
            <p:spPr>
              <a:xfrm>
                <a:off x="725242" y="3102576"/>
                <a:ext cx="5717369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endParaRPr lang="vi-VN" sz="2800" b="1" kern="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:r>
                  <a:rPr lang="vi-VN" sz="2800" b="1" kern="0" dirty="0">
                    <a:solidFill>
                      <a:schemeClr val="bg1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fr-FR" sz="2800" dirty="0">
                    <a:latin typeface="+mj-lt"/>
                  </a:rPr>
                  <a:t>là chất oxi hóa nhưng đồng thời cũng là chất khử.</a:t>
                </a:r>
                <a:endParaRPr lang="vi-VN" sz="2800" dirty="0">
                  <a:latin typeface="+mj-lt"/>
                </a:endParaRPr>
              </a:p>
              <a:p>
                <a:pPr>
                  <a:defRPr/>
                </a:pPr>
                <a:endParaRPr lang="en-US" sz="2800" b="1" kern="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7" name="Parallelogram 156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000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55" name="Straight Connector 154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/>
          <p:cNvGrpSpPr/>
          <p:nvPr/>
        </p:nvGrpSpPr>
        <p:grpSpPr>
          <a:xfrm>
            <a:off x="2096885" y="5227982"/>
            <a:ext cx="286946" cy="1086820"/>
            <a:chOff x="471240" y="3618653"/>
            <a:chExt cx="286946" cy="1086820"/>
          </a:xfrm>
        </p:grpSpPr>
        <p:cxnSp>
          <p:nvCxnSpPr>
            <p:cNvPr id="160" name="Straight Connector 159"/>
            <p:cNvCxnSpPr>
              <a:stCxn id="141" idx="4"/>
              <a:endCxn id="162" idx="0"/>
            </p:cNvCxnSpPr>
            <p:nvPr/>
          </p:nvCxnSpPr>
          <p:spPr>
            <a:xfrm>
              <a:off x="600199" y="3618653"/>
              <a:ext cx="14514" cy="799874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1" name="Group 160"/>
            <p:cNvGrpSpPr/>
            <p:nvPr/>
          </p:nvGrpSpPr>
          <p:grpSpPr>
            <a:xfrm>
              <a:off x="471240" y="4418527"/>
              <a:ext cx="286946" cy="286946"/>
              <a:chOff x="452190" y="3163606"/>
              <a:chExt cx="286946" cy="286946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536586" y="3245621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757463" y="89292"/>
            <a:ext cx="956393" cy="957623"/>
            <a:chOff x="83662" y="159259"/>
            <a:chExt cx="1082288" cy="1083680"/>
          </a:xfrm>
        </p:grpSpPr>
        <p:sp>
          <p:nvSpPr>
            <p:cNvPr id="10" name="Oval 9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21902" y="267725"/>
              <a:ext cx="611686" cy="975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sz="5000" b="1" kern="0" dirty="0">
                  <a:solidFill>
                    <a:srgbClr val="008CF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62" name="Parallelogram 61"/>
          <p:cNvSpPr/>
          <p:nvPr/>
        </p:nvSpPr>
        <p:spPr>
          <a:xfrm flipH="1">
            <a:off x="9996490" y="6657978"/>
            <a:ext cx="671511" cy="200025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grpSp>
        <p:nvGrpSpPr>
          <p:cNvPr id="151" name="Group 150"/>
          <p:cNvGrpSpPr/>
          <p:nvPr/>
        </p:nvGrpSpPr>
        <p:grpSpPr>
          <a:xfrm>
            <a:off x="2096885" y="4038132"/>
            <a:ext cx="286946" cy="1189850"/>
            <a:chOff x="471240" y="3515623"/>
            <a:chExt cx="286946" cy="1189850"/>
          </a:xfrm>
        </p:grpSpPr>
        <p:cxnSp>
          <p:nvCxnSpPr>
            <p:cNvPr id="139" name="Straight Connector 138"/>
            <p:cNvCxnSpPr>
              <a:endCxn id="141" idx="0"/>
            </p:cNvCxnSpPr>
            <p:nvPr/>
          </p:nvCxnSpPr>
          <p:spPr>
            <a:xfrm>
              <a:off x="614713" y="3515623"/>
              <a:ext cx="0" cy="902904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0" name="Group 139"/>
            <p:cNvGrpSpPr/>
            <p:nvPr/>
          </p:nvGrpSpPr>
          <p:grpSpPr>
            <a:xfrm>
              <a:off x="471240" y="4418527"/>
              <a:ext cx="286946" cy="286946"/>
              <a:chOff x="452190" y="3163606"/>
              <a:chExt cx="286946" cy="286946"/>
            </a:xfrm>
          </p:grpSpPr>
          <p:sp>
            <p:nvSpPr>
              <p:cNvPr id="141" name="Oval 140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531824" y="3245621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50" name="Group 149"/>
          <p:cNvGrpSpPr/>
          <p:nvPr/>
        </p:nvGrpSpPr>
        <p:grpSpPr>
          <a:xfrm>
            <a:off x="2096885" y="3004662"/>
            <a:ext cx="286946" cy="1151755"/>
            <a:chOff x="471240" y="2490868"/>
            <a:chExt cx="286946" cy="1151755"/>
          </a:xfrm>
        </p:grpSpPr>
        <p:cxnSp>
          <p:nvCxnSpPr>
            <p:cNvPr id="116" name="Straight Connector 115"/>
            <p:cNvCxnSpPr>
              <a:stCxn id="20" idx="4"/>
              <a:endCxn id="118" idx="0"/>
            </p:cNvCxnSpPr>
            <p:nvPr/>
          </p:nvCxnSpPr>
          <p:spPr>
            <a:xfrm>
              <a:off x="600199" y="2490868"/>
              <a:ext cx="14514" cy="864809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7" name="Group 116"/>
            <p:cNvGrpSpPr/>
            <p:nvPr/>
          </p:nvGrpSpPr>
          <p:grpSpPr>
            <a:xfrm>
              <a:off x="471240" y="3355677"/>
              <a:ext cx="286946" cy="286946"/>
              <a:chOff x="452190" y="3163606"/>
              <a:chExt cx="286946" cy="286946"/>
            </a:xfrm>
          </p:grpSpPr>
          <p:sp>
            <p:nvSpPr>
              <p:cNvPr id="118" name="Oval 117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531824" y="3245621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49" name="Group 148"/>
          <p:cNvGrpSpPr/>
          <p:nvPr/>
        </p:nvGrpSpPr>
        <p:grpSpPr>
          <a:xfrm>
            <a:off x="2096885" y="1045685"/>
            <a:ext cx="286946" cy="1967695"/>
            <a:chOff x="471240" y="574185"/>
            <a:chExt cx="286946" cy="1967695"/>
          </a:xfrm>
        </p:grpSpPr>
        <p:cxnSp>
          <p:nvCxnSpPr>
            <p:cNvPr id="13" name="Straight Connector 12"/>
            <p:cNvCxnSpPr>
              <a:stCxn id="82" idx="2"/>
              <a:endCxn id="20" idx="0"/>
            </p:cNvCxnSpPr>
            <p:nvPr/>
          </p:nvCxnSpPr>
          <p:spPr>
            <a:xfrm>
              <a:off x="610012" y="574185"/>
              <a:ext cx="4701" cy="1680749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/>
            <p:cNvGrpSpPr/>
            <p:nvPr/>
          </p:nvGrpSpPr>
          <p:grpSpPr>
            <a:xfrm>
              <a:off x="471240" y="2254934"/>
              <a:ext cx="286946" cy="286946"/>
              <a:chOff x="452190" y="3133126"/>
              <a:chExt cx="286946" cy="286946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52190" y="313312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31824" y="3217049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64" name="Parallelogram 63"/>
          <p:cNvSpPr/>
          <p:nvPr/>
        </p:nvSpPr>
        <p:spPr>
          <a:xfrm flipH="1">
            <a:off x="9996489" y="6377427"/>
            <a:ext cx="671511" cy="200025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1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80" name="Parallelogram 79"/>
          <p:cNvSpPr/>
          <p:nvPr/>
        </p:nvSpPr>
        <p:spPr>
          <a:xfrm>
            <a:off x="2115099" y="2927061"/>
            <a:ext cx="7582482" cy="594362"/>
          </a:xfrm>
          <a:prstGeom prst="parallelogram">
            <a:avLst/>
          </a:prstGeom>
          <a:solidFill>
            <a:srgbClr val="0ABD41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0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7" name="Picture 196">
            <a:hlinkHover r:id="rId12" highlightClick="1">
              <a:snd r:embed="rId11" name="applause.wav"/>
            </a:hlinkHover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886" y="5542065"/>
            <a:ext cx="1374162" cy="1315935"/>
          </a:xfrm>
          <a:prstGeom prst="rect">
            <a:avLst/>
          </a:prstGeom>
        </p:spPr>
      </p:pic>
      <p:pic>
        <p:nvPicPr>
          <p:cNvPr id="198" name="Picture 115" descr="ALRMCLO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930" y="1371555"/>
            <a:ext cx="864426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" name="Oval 176"/>
          <p:cNvSpPr>
            <a:spLocks noChangeArrowheads="1"/>
          </p:cNvSpPr>
          <p:nvPr/>
        </p:nvSpPr>
        <p:spPr bwMode="auto">
          <a:xfrm>
            <a:off x="2064672" y="16713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200" name="Oval 176"/>
          <p:cNvSpPr>
            <a:spLocks noChangeArrowheads="1"/>
          </p:cNvSpPr>
          <p:nvPr/>
        </p:nvSpPr>
        <p:spPr bwMode="auto">
          <a:xfrm>
            <a:off x="2068771" y="164395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201" name="Oval 176"/>
          <p:cNvSpPr>
            <a:spLocks noChangeArrowheads="1"/>
          </p:cNvSpPr>
          <p:nvPr/>
        </p:nvSpPr>
        <p:spPr bwMode="auto">
          <a:xfrm>
            <a:off x="2064344" y="168488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202" name="Oval 176"/>
          <p:cNvSpPr>
            <a:spLocks noChangeArrowheads="1"/>
          </p:cNvSpPr>
          <p:nvPr/>
        </p:nvSpPr>
        <p:spPr bwMode="auto">
          <a:xfrm>
            <a:off x="2081528" y="166079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203" name="Oval 176"/>
          <p:cNvSpPr>
            <a:spLocks noChangeArrowheads="1"/>
          </p:cNvSpPr>
          <p:nvPr/>
        </p:nvSpPr>
        <p:spPr bwMode="auto">
          <a:xfrm>
            <a:off x="2068771" y="167469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204" name="Oval 176"/>
          <p:cNvSpPr>
            <a:spLocks noChangeArrowheads="1"/>
          </p:cNvSpPr>
          <p:nvPr/>
        </p:nvSpPr>
        <p:spPr bwMode="auto">
          <a:xfrm>
            <a:off x="2080177" y="16711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205" name="Oval 176"/>
          <p:cNvSpPr>
            <a:spLocks noChangeArrowheads="1"/>
          </p:cNvSpPr>
          <p:nvPr/>
        </p:nvSpPr>
        <p:spPr bwMode="auto">
          <a:xfrm>
            <a:off x="2045013" y="16733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206" name="Oval 176"/>
          <p:cNvSpPr>
            <a:spLocks noChangeArrowheads="1"/>
          </p:cNvSpPr>
          <p:nvPr/>
        </p:nvSpPr>
        <p:spPr bwMode="auto">
          <a:xfrm>
            <a:off x="2051915" y="16473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207" name="Oval 176"/>
          <p:cNvSpPr>
            <a:spLocks noChangeArrowheads="1"/>
          </p:cNvSpPr>
          <p:nvPr/>
        </p:nvSpPr>
        <p:spPr bwMode="auto">
          <a:xfrm>
            <a:off x="2069801" y="166543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208" name="Oval 176"/>
          <p:cNvSpPr>
            <a:spLocks noChangeArrowheads="1"/>
          </p:cNvSpPr>
          <p:nvPr/>
        </p:nvSpPr>
        <p:spPr bwMode="auto">
          <a:xfrm>
            <a:off x="2080177" y="16236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209" name="Oval 176"/>
          <p:cNvSpPr>
            <a:spLocks noChangeArrowheads="1"/>
          </p:cNvSpPr>
          <p:nvPr/>
        </p:nvSpPr>
        <p:spPr bwMode="auto">
          <a:xfrm>
            <a:off x="2038269" y="165300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5025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02901__bluebloomers__electronic-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80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03536" y="220287"/>
            <a:ext cx="7502858" cy="2308269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3600" dirty="0"/>
              <a:t>Trong phản ứng ZnO + H</a:t>
            </a:r>
            <a:r>
              <a:rPr lang="pt-BR" sz="3600" baseline="-25000" dirty="0"/>
              <a:t>2</a:t>
            </a:r>
            <a:r>
              <a:rPr lang="pt-BR" sz="3600" dirty="0"/>
              <a:t> → Zn + H</a:t>
            </a:r>
            <a:r>
              <a:rPr lang="pt-BR" sz="3600" baseline="-25000" dirty="0"/>
              <a:t>2</a:t>
            </a:r>
            <a:r>
              <a:rPr lang="pt-BR" sz="3600" dirty="0"/>
              <a:t>O, quá trình oxi hóa là</a:t>
            </a:r>
            <a:endParaRPr lang="vi-VN" sz="3600" dirty="0"/>
          </a:p>
          <a:p>
            <a:pPr algn="ctr">
              <a:defRPr/>
            </a:pPr>
            <a:endParaRPr lang="en-US" sz="36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2453563" y="2578849"/>
            <a:ext cx="7575647" cy="930586"/>
            <a:chOff x="1139780" y="2822887"/>
            <a:chExt cx="7597820" cy="1063311"/>
          </a:xfrm>
        </p:grpSpPr>
        <p:grpSp>
          <p:nvGrpSpPr>
            <p:cNvPr id="23" name="Group 22"/>
            <p:cNvGrpSpPr/>
            <p:nvPr/>
          </p:nvGrpSpPr>
          <p:grpSpPr>
            <a:xfrm>
              <a:off x="1139780" y="2822887"/>
              <a:ext cx="7597820" cy="1063311"/>
              <a:chOff x="1139780" y="2790695"/>
              <a:chExt cx="4733934" cy="863210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76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endParaRPr lang="en-US" sz="28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000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42" name="Straight Connector 41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2846576" y="104993"/>
            <a:ext cx="387790" cy="2372165"/>
            <a:chOff x="1322576" y="181190"/>
            <a:chExt cx="387790" cy="2372165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227176"/>
              <a:ext cx="286946" cy="286946"/>
              <a:chOff x="505017" y="3509933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50993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58926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5654" y="181190"/>
              <a:ext cx="244712" cy="2372165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285746" y="104993"/>
            <a:ext cx="220651" cy="2372165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2420842" y="3671250"/>
            <a:ext cx="7575647" cy="930586"/>
            <a:chOff x="1139780" y="2822887"/>
            <a:chExt cx="7597820" cy="1063311"/>
          </a:xfrm>
        </p:grpSpPr>
        <p:grpSp>
          <p:nvGrpSpPr>
            <p:cNvPr id="122" name="Group 121"/>
            <p:cNvGrpSpPr/>
            <p:nvPr/>
          </p:nvGrpSpPr>
          <p:grpSpPr>
            <a:xfrm>
              <a:off x="1139780" y="2822887"/>
              <a:ext cx="7597820" cy="1063311"/>
              <a:chOff x="1139780" y="2790695"/>
              <a:chExt cx="4733934" cy="863210"/>
            </a:xfrm>
          </p:grpSpPr>
          <p:sp>
            <p:nvSpPr>
              <p:cNvPr id="124" name="Parallelogram 123"/>
              <p:cNvSpPr/>
              <p:nvPr/>
            </p:nvSpPr>
            <p:spPr>
              <a:xfrm>
                <a:off x="1139780" y="3102576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endParaRPr lang="en-US" sz="28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5" name="Parallelogram 124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000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23" name="Straight Connector 122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2420842" y="4757208"/>
            <a:ext cx="7575647" cy="930588"/>
            <a:chOff x="1139780" y="2822885"/>
            <a:chExt cx="7597820" cy="1063314"/>
          </a:xfrm>
        </p:grpSpPr>
        <p:grpSp>
          <p:nvGrpSpPr>
            <p:cNvPr id="128" name="Group 127"/>
            <p:cNvGrpSpPr/>
            <p:nvPr/>
          </p:nvGrpSpPr>
          <p:grpSpPr>
            <a:xfrm>
              <a:off x="1139780" y="2822885"/>
              <a:ext cx="7597820" cy="1063314"/>
              <a:chOff x="1139780" y="2790695"/>
              <a:chExt cx="4733934" cy="863213"/>
            </a:xfrm>
          </p:grpSpPr>
          <p:sp>
            <p:nvSpPr>
              <p:cNvPr id="130" name="Parallelogram 129"/>
              <p:cNvSpPr/>
              <p:nvPr/>
            </p:nvSpPr>
            <p:spPr>
              <a:xfrm>
                <a:off x="1139780" y="3102578"/>
                <a:ext cx="4733934" cy="551330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endParaRPr lang="en-US" sz="28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" name="Parallelogram 130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000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29" name="Straight Connector 128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/>
          <p:cNvGrpSpPr/>
          <p:nvPr/>
        </p:nvGrpSpPr>
        <p:grpSpPr>
          <a:xfrm>
            <a:off x="2420842" y="5844032"/>
            <a:ext cx="7575647" cy="930586"/>
            <a:chOff x="1139780" y="2822887"/>
            <a:chExt cx="7597820" cy="1063311"/>
          </a:xfrm>
        </p:grpSpPr>
        <p:grpSp>
          <p:nvGrpSpPr>
            <p:cNvPr id="154" name="Group 153"/>
            <p:cNvGrpSpPr/>
            <p:nvPr/>
          </p:nvGrpSpPr>
          <p:grpSpPr>
            <a:xfrm>
              <a:off x="1139780" y="2822887"/>
              <a:ext cx="7597820" cy="1063311"/>
              <a:chOff x="1139780" y="2790695"/>
              <a:chExt cx="4733934" cy="863210"/>
            </a:xfrm>
          </p:grpSpPr>
          <p:sp>
            <p:nvSpPr>
              <p:cNvPr id="156" name="Parallelogram 155"/>
              <p:cNvSpPr/>
              <p:nvPr/>
            </p:nvSpPr>
            <p:spPr>
              <a:xfrm>
                <a:off x="1139780" y="3102576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endParaRPr lang="en-US" sz="28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7" name="Parallelogram 156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000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55" name="Straight Connector 154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/>
          <p:cNvGrpSpPr/>
          <p:nvPr/>
        </p:nvGrpSpPr>
        <p:grpSpPr>
          <a:xfrm>
            <a:off x="2096885" y="5227982"/>
            <a:ext cx="286946" cy="1086820"/>
            <a:chOff x="471240" y="3618653"/>
            <a:chExt cx="286946" cy="1086820"/>
          </a:xfrm>
        </p:grpSpPr>
        <p:cxnSp>
          <p:nvCxnSpPr>
            <p:cNvPr id="160" name="Straight Connector 159"/>
            <p:cNvCxnSpPr>
              <a:stCxn id="141" idx="4"/>
              <a:endCxn id="162" idx="0"/>
            </p:cNvCxnSpPr>
            <p:nvPr/>
          </p:nvCxnSpPr>
          <p:spPr>
            <a:xfrm>
              <a:off x="600199" y="3618653"/>
              <a:ext cx="14514" cy="799874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1" name="Group 160"/>
            <p:cNvGrpSpPr/>
            <p:nvPr/>
          </p:nvGrpSpPr>
          <p:grpSpPr>
            <a:xfrm>
              <a:off x="471240" y="4418527"/>
              <a:ext cx="286946" cy="286946"/>
              <a:chOff x="452190" y="3163606"/>
              <a:chExt cx="286946" cy="286946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536586" y="3245621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757463" y="89292"/>
            <a:ext cx="956393" cy="957623"/>
            <a:chOff x="83662" y="159259"/>
            <a:chExt cx="1082288" cy="1083680"/>
          </a:xfrm>
        </p:grpSpPr>
        <p:sp>
          <p:nvSpPr>
            <p:cNvPr id="10" name="Oval 9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21902" y="267725"/>
              <a:ext cx="611686" cy="975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sz="5000" b="1" kern="0" dirty="0">
                  <a:solidFill>
                    <a:srgbClr val="008CF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62" name="Parallelogram 61"/>
          <p:cNvSpPr/>
          <p:nvPr/>
        </p:nvSpPr>
        <p:spPr>
          <a:xfrm flipH="1">
            <a:off x="9996490" y="6657978"/>
            <a:ext cx="671511" cy="200025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grpSp>
        <p:nvGrpSpPr>
          <p:cNvPr id="151" name="Group 150"/>
          <p:cNvGrpSpPr/>
          <p:nvPr/>
        </p:nvGrpSpPr>
        <p:grpSpPr>
          <a:xfrm>
            <a:off x="2096885" y="4038132"/>
            <a:ext cx="286946" cy="1189850"/>
            <a:chOff x="471240" y="3515623"/>
            <a:chExt cx="286946" cy="1189850"/>
          </a:xfrm>
        </p:grpSpPr>
        <p:cxnSp>
          <p:nvCxnSpPr>
            <p:cNvPr id="139" name="Straight Connector 138"/>
            <p:cNvCxnSpPr>
              <a:endCxn id="141" idx="0"/>
            </p:cNvCxnSpPr>
            <p:nvPr/>
          </p:nvCxnSpPr>
          <p:spPr>
            <a:xfrm>
              <a:off x="614713" y="3515623"/>
              <a:ext cx="0" cy="902904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0" name="Group 139"/>
            <p:cNvGrpSpPr/>
            <p:nvPr/>
          </p:nvGrpSpPr>
          <p:grpSpPr>
            <a:xfrm>
              <a:off x="471240" y="4418527"/>
              <a:ext cx="286946" cy="286946"/>
              <a:chOff x="452190" y="3163606"/>
              <a:chExt cx="286946" cy="286946"/>
            </a:xfrm>
          </p:grpSpPr>
          <p:sp>
            <p:nvSpPr>
              <p:cNvPr id="141" name="Oval 140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531824" y="3245621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50" name="Group 149"/>
          <p:cNvGrpSpPr/>
          <p:nvPr/>
        </p:nvGrpSpPr>
        <p:grpSpPr>
          <a:xfrm>
            <a:off x="2096885" y="3013380"/>
            <a:ext cx="286946" cy="1151755"/>
            <a:chOff x="471240" y="2490868"/>
            <a:chExt cx="286946" cy="1151755"/>
          </a:xfrm>
        </p:grpSpPr>
        <p:cxnSp>
          <p:nvCxnSpPr>
            <p:cNvPr id="116" name="Straight Connector 115"/>
            <p:cNvCxnSpPr>
              <a:stCxn id="20" idx="4"/>
              <a:endCxn id="118" idx="0"/>
            </p:cNvCxnSpPr>
            <p:nvPr/>
          </p:nvCxnSpPr>
          <p:spPr>
            <a:xfrm>
              <a:off x="600199" y="2490868"/>
              <a:ext cx="14514" cy="864809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7" name="Group 116"/>
            <p:cNvGrpSpPr/>
            <p:nvPr/>
          </p:nvGrpSpPr>
          <p:grpSpPr>
            <a:xfrm>
              <a:off x="471240" y="3355677"/>
              <a:ext cx="286946" cy="286946"/>
              <a:chOff x="452190" y="3163606"/>
              <a:chExt cx="286946" cy="286946"/>
            </a:xfrm>
          </p:grpSpPr>
          <p:sp>
            <p:nvSpPr>
              <p:cNvPr id="118" name="Oval 117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531824" y="3245621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49" name="Group 148"/>
          <p:cNvGrpSpPr/>
          <p:nvPr/>
        </p:nvGrpSpPr>
        <p:grpSpPr>
          <a:xfrm>
            <a:off x="2096885" y="1045685"/>
            <a:ext cx="286946" cy="1967695"/>
            <a:chOff x="471240" y="574185"/>
            <a:chExt cx="286946" cy="1967695"/>
          </a:xfrm>
        </p:grpSpPr>
        <p:cxnSp>
          <p:nvCxnSpPr>
            <p:cNvPr id="13" name="Straight Connector 12"/>
            <p:cNvCxnSpPr>
              <a:stCxn id="82" idx="2"/>
              <a:endCxn id="20" idx="0"/>
            </p:cNvCxnSpPr>
            <p:nvPr/>
          </p:nvCxnSpPr>
          <p:spPr>
            <a:xfrm>
              <a:off x="610012" y="574185"/>
              <a:ext cx="4701" cy="1680749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/>
            <p:cNvGrpSpPr/>
            <p:nvPr/>
          </p:nvGrpSpPr>
          <p:grpSpPr>
            <a:xfrm>
              <a:off x="471240" y="2254934"/>
              <a:ext cx="286946" cy="286946"/>
              <a:chOff x="452190" y="3133126"/>
              <a:chExt cx="286946" cy="286946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52190" y="313312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31824" y="3217049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64" name="Parallelogram 63"/>
          <p:cNvSpPr/>
          <p:nvPr/>
        </p:nvSpPr>
        <p:spPr>
          <a:xfrm flipH="1">
            <a:off x="9996489" y="6377427"/>
            <a:ext cx="671511" cy="200025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1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80" name="Parallelogram 79"/>
          <p:cNvSpPr/>
          <p:nvPr/>
        </p:nvSpPr>
        <p:spPr>
          <a:xfrm>
            <a:off x="2433932" y="3957507"/>
            <a:ext cx="7582482" cy="594362"/>
          </a:xfrm>
          <a:prstGeom prst="parallelogram">
            <a:avLst/>
          </a:prstGeom>
          <a:solidFill>
            <a:srgbClr val="0ABD41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0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7" name="Picture 196">
            <a:hlinkHover r:id="rId12" highlightClick="1">
              <a:snd r:embed="rId11" name="applause.wav"/>
            </a:hlinkHover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886" y="5542065"/>
            <a:ext cx="1374162" cy="1315935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76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52400" y="428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3217653" y="2889849"/>
                <a:ext cx="3428468" cy="6433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limUpp>
                            <m:limUppPr>
                              <m:ctrlPr>
                                <a:rPr lang="vi-VN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m:rPr>
                                  <m:nor/>
                                </m:rPr>
                                <a:rPr lang="vi-VN" sz="2400">
                                  <a:solidFill>
                                    <a:srgbClr val="FFC000"/>
                                  </a:solidFill>
                                </a:rPr>
                                <m:t>H</m:t>
                              </m:r>
                            </m:e>
                            <m:lim>
                              <m:r>
                                <a:rPr lang="vi-VN" sz="2400" i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lim>
                          </m:limUpp>
                        </m:e>
                        <m:sub>
                          <m:r>
                            <a:rPr lang="vi-VN" sz="2400" i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vi-VN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+ 2</m:t>
                      </m:r>
                      <m:r>
                        <m:rPr>
                          <m:nor/>
                        </m:rPr>
                        <a:rPr lang="vi-VN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vi-VN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sz="2400" i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vi-VN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2</m:t>
                      </m:r>
                      <m:limUpp>
                        <m:limUppPr>
                          <m:ctrlPr>
                            <a:rPr lang="vi-VN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m:rPr>
                              <m:nor/>
                            </m:rPr>
                            <a:rPr lang="vi-VN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lim>
                          <m:r>
                            <a:rPr lang="vi-VN" sz="2400" i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lim>
                      </m:limUpp>
                    </m:oMath>
                  </m:oMathPara>
                </a14:m>
                <a:endParaRPr lang="vi-VN" sz="24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653" y="2889849"/>
                <a:ext cx="3428468" cy="64338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3133522" y="3959880"/>
                <a:ext cx="2771271" cy="626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limUpp>
                            <m:limUppPr>
                              <m:ctrlPr>
                                <a:rPr lang="vi-VN" sz="24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m:rPr>
                                  <m:nor/>
                                </m:rPr>
                                <a:rPr lang="vi-VN" sz="2400">
                                  <a:solidFill>
                                    <a:srgbClr val="FFC000"/>
                                  </a:solidFill>
                                  <a:latin typeface="+mj-lt"/>
                                </a:rPr>
                                <m:t>H</m:t>
                              </m:r>
                            </m:e>
                            <m:lim>
                              <m:r>
                                <a:rPr lang="vi-VN" sz="2400" i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lim>
                          </m:limUpp>
                        </m:e>
                        <m:sub>
                          <m:r>
                            <a:rPr lang="vi-VN" sz="2400" i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vi-VN" sz="2400" i="1">
                          <a:solidFill>
                            <a:srgbClr val="FFC000"/>
                          </a:solidFill>
                          <a:latin typeface="+mj-lt"/>
                        </a:rPr>
                        <m:t>  </m:t>
                      </m:r>
                      <m:r>
                        <a:rPr lang="vi-VN" sz="2400" i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vi-VN" sz="2400" i="1">
                          <a:solidFill>
                            <a:srgbClr val="FFC000"/>
                          </a:solidFill>
                          <a:latin typeface="+mj-lt"/>
                        </a:rPr>
                        <m:t> 2</m:t>
                      </m:r>
                      <m:limUpp>
                        <m:limUppPr>
                          <m:ctrlPr>
                            <a:rPr lang="vi-VN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m:rPr>
                              <m:nor/>
                            </m:rPr>
                            <a:rPr lang="vi-VN" sz="2400" i="1">
                              <a:solidFill>
                                <a:srgbClr val="FFC000"/>
                              </a:solidFill>
                              <a:latin typeface="+mj-lt"/>
                            </a:rPr>
                            <m:t>H</m:t>
                          </m:r>
                        </m:e>
                        <m:lim>
                          <m:r>
                            <a:rPr lang="vi-VN" sz="2400" i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lim>
                      </m:limUpp>
                      <m:r>
                        <m:rPr>
                          <m:nor/>
                        </m:rPr>
                        <a:rPr lang="vi-VN" sz="2400" i="1">
                          <a:solidFill>
                            <a:srgbClr val="FFC000"/>
                          </a:solidFill>
                          <a:latin typeface="+mj-lt"/>
                        </a:rPr>
                        <m:t>  +  2.1</m:t>
                      </m:r>
                      <m:r>
                        <m:rPr>
                          <m:nor/>
                        </m:rPr>
                        <a:rPr lang="vi-VN" sz="2400" i="1">
                          <a:solidFill>
                            <a:srgbClr val="FFC000"/>
                          </a:solidFill>
                          <a:latin typeface="+mj-lt"/>
                        </a:rPr>
                        <m:t>e</m:t>
                      </m:r>
                    </m:oMath>
                  </m:oMathPara>
                </a14:m>
                <a:endParaRPr lang="vi-VN" sz="2400" dirty="0">
                  <a:solidFill>
                    <a:srgbClr val="FFC0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522" y="3959880"/>
                <a:ext cx="2771271" cy="626838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2767356" y="5093432"/>
                <a:ext cx="2952430" cy="626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vi-VN" sz="24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m:rPr>
                              <m:nor/>
                            </m:rPr>
                            <a:rPr lang="vi-VN" sz="2400">
                              <a:solidFill>
                                <a:srgbClr val="FFC000"/>
                              </a:solidFill>
                              <a:latin typeface="+mj-lt"/>
                            </a:rPr>
                            <m:t>Zn</m:t>
                          </m:r>
                        </m:e>
                        <m:lim>
                          <m:r>
                            <a:rPr lang="vi-VN" sz="2400" i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lim>
                      </m:limUpp>
                      <m:r>
                        <m:rPr>
                          <m:nor/>
                        </m:rPr>
                        <a:rPr lang="vi-VN" sz="2400" i="1">
                          <a:solidFill>
                            <a:srgbClr val="FFC000"/>
                          </a:solidFill>
                          <a:latin typeface="+mj-lt"/>
                        </a:rPr>
                        <m:t> + 2</m:t>
                      </m:r>
                      <m:r>
                        <m:rPr>
                          <m:nor/>
                        </m:rPr>
                        <a:rPr lang="vi-VN" sz="2400" i="1">
                          <a:solidFill>
                            <a:srgbClr val="FFC000"/>
                          </a:solidFill>
                          <a:latin typeface="+mj-lt"/>
                        </a:rPr>
                        <m:t>e</m:t>
                      </m:r>
                      <m:r>
                        <m:rPr>
                          <m:nor/>
                        </m:rPr>
                        <a:rPr lang="vi-VN" sz="2400" i="1">
                          <a:solidFill>
                            <a:srgbClr val="FFC000"/>
                          </a:solidFill>
                          <a:latin typeface="+mj-lt"/>
                        </a:rPr>
                        <m:t> </m:t>
                      </m:r>
                      <m:r>
                        <a:rPr lang="vi-VN" sz="2400" i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vi-VN" sz="2400" i="1">
                          <a:solidFill>
                            <a:srgbClr val="FFC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i="1">
                          <a:solidFill>
                            <a:srgbClr val="FFC000"/>
                          </a:solidFill>
                          <a:latin typeface="+mj-lt"/>
                        </a:rPr>
                        <m:t>Zn</m:t>
                      </m:r>
                    </m:oMath>
                  </m:oMathPara>
                </a14:m>
                <a:endParaRPr lang="vi-VN" sz="2400" dirty="0">
                  <a:solidFill>
                    <a:srgbClr val="FFC0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356" y="5093432"/>
                <a:ext cx="2952430" cy="626838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3687461" y="6109837"/>
                <a:ext cx="2631618" cy="7352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vi-VN" sz="28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m:rPr>
                              <m:nor/>
                            </m:rPr>
                            <a:rPr lang="vi-VN" sz="2800">
                              <a:solidFill>
                                <a:srgbClr val="FFC000"/>
                              </a:solidFill>
                              <a:latin typeface="+mj-lt"/>
                            </a:rPr>
                            <m:t>Zn</m:t>
                          </m:r>
                        </m:e>
                        <m:lim>
                          <m:r>
                            <a:rPr lang="vi-VN" sz="2800" i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lim>
                      </m:limUpp>
                      <m:r>
                        <m:rPr>
                          <m:nor/>
                        </m:rPr>
                        <a:rPr lang="vi-VN" sz="2800" i="1">
                          <a:solidFill>
                            <a:srgbClr val="FFC000"/>
                          </a:solidFill>
                          <a:latin typeface="+mj-lt"/>
                        </a:rPr>
                        <m:t> −  2</m:t>
                      </m:r>
                      <m:r>
                        <m:rPr>
                          <m:nor/>
                        </m:rPr>
                        <a:rPr lang="vi-VN" sz="2800" i="1">
                          <a:solidFill>
                            <a:srgbClr val="FFC000"/>
                          </a:solidFill>
                          <a:latin typeface="+mj-lt"/>
                        </a:rPr>
                        <m:t>e</m:t>
                      </m:r>
                      <m:r>
                        <m:rPr>
                          <m:nor/>
                        </m:rPr>
                        <a:rPr lang="vi-VN" sz="2800" i="1">
                          <a:solidFill>
                            <a:srgbClr val="FFC000"/>
                          </a:solidFill>
                          <a:latin typeface="+mj-lt"/>
                        </a:rPr>
                        <m:t> </m:t>
                      </m:r>
                      <m:r>
                        <a:rPr lang="vi-VN" sz="2800" i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vi-VN" sz="2800" i="1">
                          <a:solidFill>
                            <a:srgbClr val="FFC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800" i="1">
                          <a:solidFill>
                            <a:srgbClr val="FFC000"/>
                          </a:solidFill>
                          <a:latin typeface="+mj-lt"/>
                        </a:rPr>
                        <m:t>Zn</m:t>
                      </m:r>
                    </m:oMath>
                  </m:oMathPara>
                </a14:m>
                <a:endParaRPr lang="vi-VN" sz="2800" dirty="0">
                  <a:solidFill>
                    <a:srgbClr val="FFC0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461" y="6109837"/>
                <a:ext cx="2631618" cy="735201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8" name="Picture 115" descr="ALRMCLOK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930" y="1371555"/>
            <a:ext cx="864426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" name="Oval 176"/>
          <p:cNvSpPr>
            <a:spLocks noChangeArrowheads="1"/>
          </p:cNvSpPr>
          <p:nvPr/>
        </p:nvSpPr>
        <p:spPr bwMode="auto">
          <a:xfrm>
            <a:off x="2064672" y="16713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200" name="Oval 176"/>
          <p:cNvSpPr>
            <a:spLocks noChangeArrowheads="1"/>
          </p:cNvSpPr>
          <p:nvPr/>
        </p:nvSpPr>
        <p:spPr bwMode="auto">
          <a:xfrm>
            <a:off x="2068771" y="164395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201" name="Oval 176"/>
          <p:cNvSpPr>
            <a:spLocks noChangeArrowheads="1"/>
          </p:cNvSpPr>
          <p:nvPr/>
        </p:nvSpPr>
        <p:spPr bwMode="auto">
          <a:xfrm>
            <a:off x="2064344" y="168488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202" name="Oval 176"/>
          <p:cNvSpPr>
            <a:spLocks noChangeArrowheads="1"/>
          </p:cNvSpPr>
          <p:nvPr/>
        </p:nvSpPr>
        <p:spPr bwMode="auto">
          <a:xfrm>
            <a:off x="2081528" y="166079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203" name="Oval 176"/>
          <p:cNvSpPr>
            <a:spLocks noChangeArrowheads="1"/>
          </p:cNvSpPr>
          <p:nvPr/>
        </p:nvSpPr>
        <p:spPr bwMode="auto">
          <a:xfrm>
            <a:off x="2068771" y="167469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204" name="Oval 176"/>
          <p:cNvSpPr>
            <a:spLocks noChangeArrowheads="1"/>
          </p:cNvSpPr>
          <p:nvPr/>
        </p:nvSpPr>
        <p:spPr bwMode="auto">
          <a:xfrm>
            <a:off x="2080177" y="16711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205" name="Oval 176"/>
          <p:cNvSpPr>
            <a:spLocks noChangeArrowheads="1"/>
          </p:cNvSpPr>
          <p:nvPr/>
        </p:nvSpPr>
        <p:spPr bwMode="auto">
          <a:xfrm>
            <a:off x="2045013" y="16733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206" name="Oval 176"/>
          <p:cNvSpPr>
            <a:spLocks noChangeArrowheads="1"/>
          </p:cNvSpPr>
          <p:nvPr/>
        </p:nvSpPr>
        <p:spPr bwMode="auto">
          <a:xfrm>
            <a:off x="2051915" y="16473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207" name="Oval 176"/>
          <p:cNvSpPr>
            <a:spLocks noChangeArrowheads="1"/>
          </p:cNvSpPr>
          <p:nvPr/>
        </p:nvSpPr>
        <p:spPr bwMode="auto">
          <a:xfrm>
            <a:off x="2069801" y="166543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208" name="Oval 176"/>
          <p:cNvSpPr>
            <a:spLocks noChangeArrowheads="1"/>
          </p:cNvSpPr>
          <p:nvPr/>
        </p:nvSpPr>
        <p:spPr bwMode="auto">
          <a:xfrm>
            <a:off x="2080177" y="16236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209" name="Oval 176"/>
          <p:cNvSpPr>
            <a:spLocks noChangeArrowheads="1"/>
          </p:cNvSpPr>
          <p:nvPr/>
        </p:nvSpPr>
        <p:spPr bwMode="auto">
          <a:xfrm>
            <a:off x="2056342" y="162599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01479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02901__bluebloomers__electronic-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80" grpId="0" animBg="1"/>
      <p:bldP spid="12" grpId="0"/>
      <p:bldP spid="17" grpId="0"/>
      <p:bldP spid="19" grpId="0"/>
      <p:bldP spid="24" grpId="0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449536" y="284672"/>
            <a:ext cx="7218464" cy="2126257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Dấu hiệu để nhận biết một phản ứng oxi hóa – khử là</a:t>
            </a:r>
            <a:endParaRPr lang="vi-VN" sz="3600" dirty="0"/>
          </a:p>
          <a:p>
            <a:endParaRPr lang="vi-VN" sz="3600" dirty="0"/>
          </a:p>
        </p:txBody>
      </p:sp>
      <p:grpSp>
        <p:nvGrpSpPr>
          <p:cNvPr id="69" name="Group 68"/>
          <p:cNvGrpSpPr/>
          <p:nvPr/>
        </p:nvGrpSpPr>
        <p:grpSpPr>
          <a:xfrm>
            <a:off x="2096884" y="2560116"/>
            <a:ext cx="7575647" cy="969630"/>
            <a:chOff x="814874" y="2822889"/>
            <a:chExt cx="7597820" cy="1107923"/>
          </a:xfrm>
        </p:grpSpPr>
        <p:grpSp>
          <p:nvGrpSpPr>
            <p:cNvPr id="23" name="Group 22"/>
            <p:cNvGrpSpPr/>
            <p:nvPr/>
          </p:nvGrpSpPr>
          <p:grpSpPr>
            <a:xfrm>
              <a:off x="814874" y="2822889"/>
              <a:ext cx="7597820" cy="1107923"/>
              <a:chOff x="937343" y="2790695"/>
              <a:chExt cx="4733934" cy="899426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937343" y="3138792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endParaRPr lang="pt-BR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 ra chất khí.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:endParaRPr lang="en-US" sz="32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8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8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2" name="Straight Connector 41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2846576" y="104993"/>
            <a:ext cx="387790" cy="2372165"/>
            <a:chOff x="1322576" y="181190"/>
            <a:chExt cx="387790" cy="2372165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227176"/>
              <a:ext cx="286946" cy="286946"/>
              <a:chOff x="505017" y="3509933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50993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58926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5654" y="181190"/>
              <a:ext cx="244712" cy="2372165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285746" y="104993"/>
            <a:ext cx="220651" cy="2372165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2027275" y="3820227"/>
            <a:ext cx="9084919" cy="950943"/>
            <a:chOff x="844562" y="2822888"/>
            <a:chExt cx="9111509" cy="1316101"/>
          </a:xfrm>
        </p:grpSpPr>
        <p:grpSp>
          <p:nvGrpSpPr>
            <p:cNvPr id="122" name="Group 121"/>
            <p:cNvGrpSpPr/>
            <p:nvPr/>
          </p:nvGrpSpPr>
          <p:grpSpPr>
            <a:xfrm>
              <a:off x="844562" y="2822888"/>
              <a:ext cx="9111509" cy="1316101"/>
              <a:chOff x="955840" y="2790695"/>
              <a:chExt cx="5677060" cy="1068428"/>
            </a:xfrm>
          </p:grpSpPr>
          <p:sp>
            <p:nvSpPr>
              <p:cNvPr id="124" name="Parallelogram 123"/>
              <p:cNvSpPr/>
              <p:nvPr/>
            </p:nvSpPr>
            <p:spPr>
              <a:xfrm>
                <a:off x="955840" y="3307794"/>
                <a:ext cx="5677060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endParaRPr lang="en-US" sz="28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5" name="Parallelogram 124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000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23" name="Straight Connector 122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2096884" y="4771170"/>
            <a:ext cx="10019726" cy="956533"/>
            <a:chOff x="1059912" y="2822885"/>
            <a:chExt cx="9607839" cy="1092960"/>
          </a:xfrm>
        </p:grpSpPr>
        <p:grpSp>
          <p:nvGrpSpPr>
            <p:cNvPr id="128" name="Group 127"/>
            <p:cNvGrpSpPr/>
            <p:nvPr/>
          </p:nvGrpSpPr>
          <p:grpSpPr>
            <a:xfrm>
              <a:off x="1059912" y="2822885"/>
              <a:ext cx="9607839" cy="1092960"/>
              <a:chOff x="1090017" y="2790695"/>
              <a:chExt cx="5986306" cy="887280"/>
            </a:xfrm>
          </p:grpSpPr>
          <p:sp>
            <p:nvSpPr>
              <p:cNvPr id="130" name="Parallelogram 129"/>
              <p:cNvSpPr/>
              <p:nvPr/>
            </p:nvSpPr>
            <p:spPr>
              <a:xfrm>
                <a:off x="1090017" y="3126645"/>
                <a:ext cx="5986306" cy="551330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 sự thay đổi số oxi hóa của một số nguyên tố.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" name="Parallelogram 130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000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29" name="Straight Connector 128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/>
          <p:cNvGrpSpPr/>
          <p:nvPr/>
        </p:nvGrpSpPr>
        <p:grpSpPr>
          <a:xfrm>
            <a:off x="1998911" y="5756547"/>
            <a:ext cx="9149423" cy="930586"/>
            <a:chOff x="474459" y="2822887"/>
            <a:chExt cx="9176203" cy="1063311"/>
          </a:xfrm>
        </p:grpSpPr>
        <p:grpSp>
          <p:nvGrpSpPr>
            <p:cNvPr id="154" name="Group 153"/>
            <p:cNvGrpSpPr/>
            <p:nvPr/>
          </p:nvGrpSpPr>
          <p:grpSpPr>
            <a:xfrm>
              <a:off x="474459" y="2822887"/>
              <a:ext cx="9176203" cy="1063311"/>
              <a:chOff x="725242" y="2790695"/>
              <a:chExt cx="5717369" cy="863210"/>
            </a:xfrm>
          </p:grpSpPr>
          <p:sp>
            <p:nvSpPr>
              <p:cNvPr id="156" name="Parallelogram 155"/>
              <p:cNvSpPr/>
              <p:nvPr/>
            </p:nvSpPr>
            <p:spPr>
              <a:xfrm>
                <a:off x="725242" y="3102576"/>
                <a:ext cx="5717369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endParaRPr lang="vi-VN" sz="32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:r>
                  <a:rPr lang="vi-VN" sz="3200" b="1" kern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 ra chất kết tủa</a:t>
                </a:r>
                <a:r>
                  <a:rPr lang="fr-FR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:endParaRPr lang="en-US" sz="32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7" name="Parallelogram 156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000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55" name="Straight Connector 154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/>
          <p:cNvGrpSpPr/>
          <p:nvPr/>
        </p:nvGrpSpPr>
        <p:grpSpPr>
          <a:xfrm>
            <a:off x="2096885" y="5227982"/>
            <a:ext cx="286946" cy="1086820"/>
            <a:chOff x="471240" y="3618653"/>
            <a:chExt cx="286946" cy="1086820"/>
          </a:xfrm>
        </p:grpSpPr>
        <p:cxnSp>
          <p:nvCxnSpPr>
            <p:cNvPr id="160" name="Straight Connector 159"/>
            <p:cNvCxnSpPr>
              <a:stCxn id="141" idx="4"/>
              <a:endCxn id="162" idx="0"/>
            </p:cNvCxnSpPr>
            <p:nvPr/>
          </p:nvCxnSpPr>
          <p:spPr>
            <a:xfrm>
              <a:off x="600199" y="3618653"/>
              <a:ext cx="14514" cy="799874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1" name="Group 160"/>
            <p:cNvGrpSpPr/>
            <p:nvPr/>
          </p:nvGrpSpPr>
          <p:grpSpPr>
            <a:xfrm>
              <a:off x="471240" y="4418527"/>
              <a:ext cx="286946" cy="286946"/>
              <a:chOff x="452190" y="3163606"/>
              <a:chExt cx="286946" cy="286946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536586" y="3245621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757463" y="89292"/>
            <a:ext cx="956393" cy="957623"/>
            <a:chOff x="83662" y="159259"/>
            <a:chExt cx="1082288" cy="1083680"/>
          </a:xfrm>
        </p:grpSpPr>
        <p:sp>
          <p:nvSpPr>
            <p:cNvPr id="10" name="Oval 9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21902" y="267725"/>
              <a:ext cx="611686" cy="975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sz="5000" b="1" kern="0" dirty="0">
                  <a:solidFill>
                    <a:srgbClr val="008CF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62" name="Parallelogram 61"/>
          <p:cNvSpPr/>
          <p:nvPr/>
        </p:nvSpPr>
        <p:spPr>
          <a:xfrm flipH="1">
            <a:off x="9996490" y="6657978"/>
            <a:ext cx="671511" cy="200025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grpSp>
        <p:nvGrpSpPr>
          <p:cNvPr id="151" name="Group 150"/>
          <p:cNvGrpSpPr/>
          <p:nvPr/>
        </p:nvGrpSpPr>
        <p:grpSpPr>
          <a:xfrm>
            <a:off x="2096885" y="4038132"/>
            <a:ext cx="286946" cy="1189850"/>
            <a:chOff x="471240" y="3515623"/>
            <a:chExt cx="286946" cy="1189850"/>
          </a:xfrm>
        </p:grpSpPr>
        <p:cxnSp>
          <p:nvCxnSpPr>
            <p:cNvPr id="139" name="Straight Connector 138"/>
            <p:cNvCxnSpPr>
              <a:endCxn id="141" idx="0"/>
            </p:cNvCxnSpPr>
            <p:nvPr/>
          </p:nvCxnSpPr>
          <p:spPr>
            <a:xfrm>
              <a:off x="614713" y="3515623"/>
              <a:ext cx="0" cy="902904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0" name="Group 139"/>
            <p:cNvGrpSpPr/>
            <p:nvPr/>
          </p:nvGrpSpPr>
          <p:grpSpPr>
            <a:xfrm>
              <a:off x="471240" y="4418527"/>
              <a:ext cx="286946" cy="286946"/>
              <a:chOff x="452190" y="3163606"/>
              <a:chExt cx="286946" cy="286946"/>
            </a:xfrm>
          </p:grpSpPr>
          <p:sp>
            <p:nvSpPr>
              <p:cNvPr id="141" name="Oval 140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531824" y="3245621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50" name="Group 149"/>
          <p:cNvGrpSpPr/>
          <p:nvPr/>
        </p:nvGrpSpPr>
        <p:grpSpPr>
          <a:xfrm>
            <a:off x="2011835" y="2935698"/>
            <a:ext cx="541583" cy="1394761"/>
            <a:chOff x="471240" y="2490868"/>
            <a:chExt cx="286946" cy="1151755"/>
          </a:xfrm>
        </p:grpSpPr>
        <p:cxnSp>
          <p:nvCxnSpPr>
            <p:cNvPr id="116" name="Straight Connector 115"/>
            <p:cNvCxnSpPr>
              <a:stCxn id="20" idx="4"/>
              <a:endCxn id="118" idx="0"/>
            </p:cNvCxnSpPr>
            <p:nvPr/>
          </p:nvCxnSpPr>
          <p:spPr>
            <a:xfrm>
              <a:off x="600199" y="2490868"/>
              <a:ext cx="14514" cy="864809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7" name="Group 116"/>
            <p:cNvGrpSpPr/>
            <p:nvPr/>
          </p:nvGrpSpPr>
          <p:grpSpPr>
            <a:xfrm>
              <a:off x="471240" y="3355677"/>
              <a:ext cx="286946" cy="286946"/>
              <a:chOff x="452190" y="3163606"/>
              <a:chExt cx="286946" cy="286946"/>
            </a:xfrm>
          </p:grpSpPr>
          <p:sp>
            <p:nvSpPr>
              <p:cNvPr id="118" name="Oval 117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531824" y="3245621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49" name="Group 148"/>
          <p:cNvGrpSpPr/>
          <p:nvPr/>
        </p:nvGrpSpPr>
        <p:grpSpPr>
          <a:xfrm>
            <a:off x="2096885" y="1045685"/>
            <a:ext cx="286946" cy="1967695"/>
            <a:chOff x="471240" y="574185"/>
            <a:chExt cx="286946" cy="1967695"/>
          </a:xfrm>
        </p:grpSpPr>
        <p:cxnSp>
          <p:nvCxnSpPr>
            <p:cNvPr id="13" name="Straight Connector 12"/>
            <p:cNvCxnSpPr>
              <a:stCxn id="82" idx="2"/>
              <a:endCxn id="20" idx="0"/>
            </p:cNvCxnSpPr>
            <p:nvPr/>
          </p:nvCxnSpPr>
          <p:spPr>
            <a:xfrm>
              <a:off x="610012" y="574185"/>
              <a:ext cx="4701" cy="1680749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/>
            <p:cNvGrpSpPr/>
            <p:nvPr/>
          </p:nvGrpSpPr>
          <p:grpSpPr>
            <a:xfrm>
              <a:off x="471240" y="2254934"/>
              <a:ext cx="286946" cy="286946"/>
              <a:chOff x="452190" y="3133126"/>
              <a:chExt cx="286946" cy="286946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52190" y="313312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31824" y="3217049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64" name="Parallelogram 63"/>
          <p:cNvSpPr/>
          <p:nvPr/>
        </p:nvSpPr>
        <p:spPr>
          <a:xfrm flipH="1">
            <a:off x="9996489" y="6377427"/>
            <a:ext cx="671511" cy="200025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1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80" name="Parallelogram 79"/>
          <p:cNvSpPr/>
          <p:nvPr/>
        </p:nvSpPr>
        <p:spPr>
          <a:xfrm>
            <a:off x="2096884" y="5113335"/>
            <a:ext cx="10079236" cy="594362"/>
          </a:xfrm>
          <a:prstGeom prst="parallelogram">
            <a:avLst/>
          </a:prstGeom>
          <a:solidFill>
            <a:srgbClr val="0ABD41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0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7" name="Picture 196">
            <a:hlinkHover r:id="rId12" highlightClick="1">
              <a:snd r:embed="rId11" name="applause.wav"/>
            </a:hlinkHover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886" y="5542065"/>
            <a:ext cx="1374162" cy="1315935"/>
          </a:xfrm>
          <a:prstGeom prst="rect">
            <a:avLst/>
          </a:prstGeom>
        </p:spPr>
      </p:pic>
      <p:pic>
        <p:nvPicPr>
          <p:cNvPr id="198" name="Picture 115" descr="ALRMCLO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930" y="1371555"/>
            <a:ext cx="864426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" name="Oval 176"/>
          <p:cNvSpPr>
            <a:spLocks noChangeArrowheads="1"/>
          </p:cNvSpPr>
          <p:nvPr/>
        </p:nvSpPr>
        <p:spPr bwMode="auto">
          <a:xfrm>
            <a:off x="2064672" y="16713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200" name="Oval 176"/>
          <p:cNvSpPr>
            <a:spLocks noChangeArrowheads="1"/>
          </p:cNvSpPr>
          <p:nvPr/>
        </p:nvSpPr>
        <p:spPr bwMode="auto">
          <a:xfrm>
            <a:off x="2068771" y="164395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201" name="Oval 176"/>
          <p:cNvSpPr>
            <a:spLocks noChangeArrowheads="1"/>
          </p:cNvSpPr>
          <p:nvPr/>
        </p:nvSpPr>
        <p:spPr bwMode="auto">
          <a:xfrm>
            <a:off x="2064344" y="168488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202" name="Oval 176"/>
          <p:cNvSpPr>
            <a:spLocks noChangeArrowheads="1"/>
          </p:cNvSpPr>
          <p:nvPr/>
        </p:nvSpPr>
        <p:spPr bwMode="auto">
          <a:xfrm>
            <a:off x="2081528" y="166079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203" name="Oval 176"/>
          <p:cNvSpPr>
            <a:spLocks noChangeArrowheads="1"/>
          </p:cNvSpPr>
          <p:nvPr/>
        </p:nvSpPr>
        <p:spPr bwMode="auto">
          <a:xfrm>
            <a:off x="2068771" y="167469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204" name="Oval 176"/>
          <p:cNvSpPr>
            <a:spLocks noChangeArrowheads="1"/>
          </p:cNvSpPr>
          <p:nvPr/>
        </p:nvSpPr>
        <p:spPr bwMode="auto">
          <a:xfrm>
            <a:off x="2080177" y="16711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205" name="Oval 176"/>
          <p:cNvSpPr>
            <a:spLocks noChangeArrowheads="1"/>
          </p:cNvSpPr>
          <p:nvPr/>
        </p:nvSpPr>
        <p:spPr bwMode="auto">
          <a:xfrm>
            <a:off x="2045013" y="16733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206" name="Oval 176"/>
          <p:cNvSpPr>
            <a:spLocks noChangeArrowheads="1"/>
          </p:cNvSpPr>
          <p:nvPr/>
        </p:nvSpPr>
        <p:spPr bwMode="auto">
          <a:xfrm>
            <a:off x="2051915" y="16473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207" name="Oval 176"/>
          <p:cNvSpPr>
            <a:spLocks noChangeArrowheads="1"/>
          </p:cNvSpPr>
          <p:nvPr/>
        </p:nvSpPr>
        <p:spPr bwMode="auto">
          <a:xfrm>
            <a:off x="2069801" y="166543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208" name="Oval 176"/>
          <p:cNvSpPr>
            <a:spLocks noChangeArrowheads="1"/>
          </p:cNvSpPr>
          <p:nvPr/>
        </p:nvSpPr>
        <p:spPr bwMode="auto">
          <a:xfrm>
            <a:off x="2080177" y="16236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209" name="Oval 176"/>
          <p:cNvSpPr>
            <a:spLocks noChangeArrowheads="1"/>
          </p:cNvSpPr>
          <p:nvPr/>
        </p:nvSpPr>
        <p:spPr bwMode="auto">
          <a:xfrm>
            <a:off x="2038269" y="165300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  <p:sp>
        <p:nvSpPr>
          <p:cNvPr id="5" name="Rectangle 4"/>
          <p:cNvSpPr/>
          <p:nvPr/>
        </p:nvSpPr>
        <p:spPr>
          <a:xfrm>
            <a:off x="2670048" y="4251960"/>
            <a:ext cx="7703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sự thay đổi màu sắc của các chất.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08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02901__bluebloomers__electronic-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80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917516" y="102660"/>
            <a:ext cx="7502858" cy="2308269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các phản ứng sau, phản ứng nào là phản ứng oxi hóa – khử ?</a:t>
            </a:r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2103718" y="2427529"/>
            <a:ext cx="7575647" cy="969630"/>
            <a:chOff x="814874" y="2822889"/>
            <a:chExt cx="7597820" cy="1107923"/>
          </a:xfrm>
        </p:grpSpPr>
        <p:grpSp>
          <p:nvGrpSpPr>
            <p:cNvPr id="23" name="Group 22"/>
            <p:cNvGrpSpPr/>
            <p:nvPr/>
          </p:nvGrpSpPr>
          <p:grpSpPr>
            <a:xfrm>
              <a:off x="814874" y="2822889"/>
              <a:ext cx="7597820" cy="1107923"/>
              <a:chOff x="937343" y="2790695"/>
              <a:chExt cx="4733934" cy="899426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937343" y="3138792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endParaRPr lang="pt-BR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:endParaRPr lang="en-US" sz="28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8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8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2" name="Straight Connector 41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2846576" y="104993"/>
            <a:ext cx="387790" cy="2372165"/>
            <a:chOff x="1322576" y="181190"/>
            <a:chExt cx="387790" cy="2372165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227176"/>
              <a:ext cx="286946" cy="286946"/>
              <a:chOff x="505017" y="3509933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50993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58926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5654" y="181190"/>
              <a:ext cx="244712" cy="2372165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285746" y="104993"/>
            <a:ext cx="220651" cy="2372165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2103718" y="3383570"/>
            <a:ext cx="9084919" cy="1151822"/>
            <a:chOff x="844562" y="2822888"/>
            <a:chExt cx="9111509" cy="1316101"/>
          </a:xfrm>
        </p:grpSpPr>
        <p:grpSp>
          <p:nvGrpSpPr>
            <p:cNvPr id="122" name="Group 121"/>
            <p:cNvGrpSpPr/>
            <p:nvPr/>
          </p:nvGrpSpPr>
          <p:grpSpPr>
            <a:xfrm>
              <a:off x="844562" y="2822888"/>
              <a:ext cx="9111509" cy="1316101"/>
              <a:chOff x="955840" y="2790695"/>
              <a:chExt cx="5677060" cy="1068428"/>
            </a:xfrm>
          </p:grpSpPr>
          <p:sp>
            <p:nvSpPr>
              <p:cNvPr id="124" name="Parallelogram 123"/>
              <p:cNvSpPr/>
              <p:nvPr/>
            </p:nvSpPr>
            <p:spPr>
              <a:xfrm>
                <a:off x="955840" y="3307794"/>
                <a:ext cx="5677060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endParaRPr lang="en-US" sz="28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5" name="Parallelogram 124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000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23" name="Straight Connector 122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2142371" y="4684589"/>
            <a:ext cx="7575647" cy="930588"/>
            <a:chOff x="1139780" y="2822885"/>
            <a:chExt cx="7597820" cy="1063314"/>
          </a:xfrm>
        </p:grpSpPr>
        <p:grpSp>
          <p:nvGrpSpPr>
            <p:cNvPr id="128" name="Group 127"/>
            <p:cNvGrpSpPr/>
            <p:nvPr/>
          </p:nvGrpSpPr>
          <p:grpSpPr>
            <a:xfrm>
              <a:off x="1139780" y="2822885"/>
              <a:ext cx="7597820" cy="1063314"/>
              <a:chOff x="1139780" y="2790695"/>
              <a:chExt cx="4733934" cy="863213"/>
            </a:xfrm>
          </p:grpSpPr>
          <p:sp>
            <p:nvSpPr>
              <p:cNvPr id="130" name="Parallelogram 129"/>
              <p:cNvSpPr/>
              <p:nvPr/>
            </p:nvSpPr>
            <p:spPr>
              <a:xfrm>
                <a:off x="1139780" y="3102578"/>
                <a:ext cx="4733934" cy="551330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" name="Parallelogram 130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000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29" name="Straight Connector 128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/>
          <p:cNvGrpSpPr/>
          <p:nvPr/>
        </p:nvGrpSpPr>
        <p:grpSpPr>
          <a:xfrm>
            <a:off x="1998911" y="5756547"/>
            <a:ext cx="9149423" cy="930586"/>
            <a:chOff x="474459" y="2822887"/>
            <a:chExt cx="9176203" cy="1063311"/>
          </a:xfrm>
        </p:grpSpPr>
        <p:grpSp>
          <p:nvGrpSpPr>
            <p:cNvPr id="154" name="Group 153"/>
            <p:cNvGrpSpPr/>
            <p:nvPr/>
          </p:nvGrpSpPr>
          <p:grpSpPr>
            <a:xfrm>
              <a:off x="474459" y="2822887"/>
              <a:ext cx="9176203" cy="1063311"/>
              <a:chOff x="725242" y="2790695"/>
              <a:chExt cx="5717369" cy="863210"/>
            </a:xfrm>
          </p:grpSpPr>
          <p:sp>
            <p:nvSpPr>
              <p:cNvPr id="156" name="Parallelogram 155"/>
              <p:cNvSpPr/>
              <p:nvPr/>
            </p:nvSpPr>
            <p:spPr>
              <a:xfrm>
                <a:off x="725242" y="3102576"/>
                <a:ext cx="5717369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endParaRPr lang="vi-VN" sz="2800" b="1" kern="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7" name="Parallelogram 156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000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55" name="Straight Connector 154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/>
          <p:cNvGrpSpPr/>
          <p:nvPr/>
        </p:nvGrpSpPr>
        <p:grpSpPr>
          <a:xfrm>
            <a:off x="2096885" y="5227982"/>
            <a:ext cx="286946" cy="1086820"/>
            <a:chOff x="471240" y="3618653"/>
            <a:chExt cx="286946" cy="1086820"/>
          </a:xfrm>
        </p:grpSpPr>
        <p:cxnSp>
          <p:nvCxnSpPr>
            <p:cNvPr id="160" name="Straight Connector 159"/>
            <p:cNvCxnSpPr>
              <a:stCxn id="141" idx="4"/>
              <a:endCxn id="162" idx="0"/>
            </p:cNvCxnSpPr>
            <p:nvPr/>
          </p:nvCxnSpPr>
          <p:spPr>
            <a:xfrm>
              <a:off x="600199" y="3618653"/>
              <a:ext cx="14514" cy="799874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1" name="Group 160"/>
            <p:cNvGrpSpPr/>
            <p:nvPr/>
          </p:nvGrpSpPr>
          <p:grpSpPr>
            <a:xfrm>
              <a:off x="471240" y="4418527"/>
              <a:ext cx="286946" cy="286946"/>
              <a:chOff x="452190" y="3163606"/>
              <a:chExt cx="286946" cy="286946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536586" y="3245621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757463" y="89292"/>
            <a:ext cx="956393" cy="957623"/>
            <a:chOff x="83662" y="159259"/>
            <a:chExt cx="1082288" cy="1083680"/>
          </a:xfrm>
        </p:grpSpPr>
        <p:sp>
          <p:nvSpPr>
            <p:cNvPr id="10" name="Oval 9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21902" y="267725"/>
              <a:ext cx="611686" cy="975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sz="5000" b="1" kern="0" dirty="0">
                  <a:solidFill>
                    <a:srgbClr val="008CF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62" name="Parallelogram 61"/>
          <p:cNvSpPr/>
          <p:nvPr/>
        </p:nvSpPr>
        <p:spPr>
          <a:xfrm flipH="1">
            <a:off x="9996490" y="6657978"/>
            <a:ext cx="671511" cy="200025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grpSp>
        <p:nvGrpSpPr>
          <p:cNvPr id="151" name="Group 150"/>
          <p:cNvGrpSpPr/>
          <p:nvPr/>
        </p:nvGrpSpPr>
        <p:grpSpPr>
          <a:xfrm>
            <a:off x="2096885" y="4038132"/>
            <a:ext cx="286946" cy="1189850"/>
            <a:chOff x="471240" y="3515623"/>
            <a:chExt cx="286946" cy="1189850"/>
          </a:xfrm>
        </p:grpSpPr>
        <p:cxnSp>
          <p:nvCxnSpPr>
            <p:cNvPr id="139" name="Straight Connector 138"/>
            <p:cNvCxnSpPr>
              <a:endCxn id="141" idx="0"/>
            </p:cNvCxnSpPr>
            <p:nvPr/>
          </p:nvCxnSpPr>
          <p:spPr>
            <a:xfrm>
              <a:off x="614713" y="3515623"/>
              <a:ext cx="0" cy="902904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0" name="Group 139"/>
            <p:cNvGrpSpPr/>
            <p:nvPr/>
          </p:nvGrpSpPr>
          <p:grpSpPr>
            <a:xfrm>
              <a:off x="471240" y="4418527"/>
              <a:ext cx="286946" cy="286946"/>
              <a:chOff x="452190" y="3163606"/>
              <a:chExt cx="286946" cy="286946"/>
            </a:xfrm>
          </p:grpSpPr>
          <p:sp>
            <p:nvSpPr>
              <p:cNvPr id="141" name="Oval 140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531824" y="3245621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50" name="Group 149"/>
          <p:cNvGrpSpPr/>
          <p:nvPr/>
        </p:nvGrpSpPr>
        <p:grpSpPr>
          <a:xfrm>
            <a:off x="2096885" y="3013380"/>
            <a:ext cx="286946" cy="1151755"/>
            <a:chOff x="471240" y="2490868"/>
            <a:chExt cx="286946" cy="1151755"/>
          </a:xfrm>
        </p:grpSpPr>
        <p:cxnSp>
          <p:nvCxnSpPr>
            <p:cNvPr id="116" name="Straight Connector 115"/>
            <p:cNvCxnSpPr>
              <a:stCxn id="20" idx="4"/>
              <a:endCxn id="118" idx="0"/>
            </p:cNvCxnSpPr>
            <p:nvPr/>
          </p:nvCxnSpPr>
          <p:spPr>
            <a:xfrm>
              <a:off x="600199" y="2490868"/>
              <a:ext cx="14514" cy="864809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7" name="Group 116"/>
            <p:cNvGrpSpPr/>
            <p:nvPr/>
          </p:nvGrpSpPr>
          <p:grpSpPr>
            <a:xfrm>
              <a:off x="471240" y="3355677"/>
              <a:ext cx="286946" cy="286946"/>
              <a:chOff x="452190" y="3163606"/>
              <a:chExt cx="286946" cy="286946"/>
            </a:xfrm>
          </p:grpSpPr>
          <p:sp>
            <p:nvSpPr>
              <p:cNvPr id="118" name="Oval 117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531824" y="3245621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49" name="Group 148"/>
          <p:cNvGrpSpPr/>
          <p:nvPr/>
        </p:nvGrpSpPr>
        <p:grpSpPr>
          <a:xfrm>
            <a:off x="2096885" y="1045685"/>
            <a:ext cx="286946" cy="1967695"/>
            <a:chOff x="471240" y="574185"/>
            <a:chExt cx="286946" cy="1967695"/>
          </a:xfrm>
        </p:grpSpPr>
        <p:cxnSp>
          <p:nvCxnSpPr>
            <p:cNvPr id="13" name="Straight Connector 12"/>
            <p:cNvCxnSpPr>
              <a:stCxn id="82" idx="2"/>
              <a:endCxn id="20" idx="0"/>
            </p:cNvCxnSpPr>
            <p:nvPr/>
          </p:nvCxnSpPr>
          <p:spPr>
            <a:xfrm>
              <a:off x="610012" y="574185"/>
              <a:ext cx="4701" cy="1680749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/>
            <p:cNvGrpSpPr/>
            <p:nvPr/>
          </p:nvGrpSpPr>
          <p:grpSpPr>
            <a:xfrm>
              <a:off x="471240" y="2254934"/>
              <a:ext cx="286946" cy="286946"/>
              <a:chOff x="452190" y="3133126"/>
              <a:chExt cx="286946" cy="286946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52190" y="313312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31824" y="3217049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64" name="Parallelogram 63"/>
          <p:cNvSpPr/>
          <p:nvPr/>
        </p:nvSpPr>
        <p:spPr>
          <a:xfrm flipH="1">
            <a:off x="9996489" y="6377427"/>
            <a:ext cx="671511" cy="200025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1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80" name="Parallelogram 79"/>
          <p:cNvSpPr/>
          <p:nvPr/>
        </p:nvSpPr>
        <p:spPr>
          <a:xfrm>
            <a:off x="2096883" y="2939722"/>
            <a:ext cx="7582482" cy="594362"/>
          </a:xfrm>
          <a:prstGeom prst="parallelogram">
            <a:avLst/>
          </a:prstGeom>
          <a:solidFill>
            <a:srgbClr val="0ABD41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0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7" name="Picture 196">
            <a:hlinkHover r:id="rId12" highlightClick="1">
              <a:snd r:embed="rId11" name="applause.wav"/>
            </a:hlinkHover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886" y="5542065"/>
            <a:ext cx="1374162" cy="1315935"/>
          </a:xfrm>
          <a:prstGeom prst="rect">
            <a:avLst/>
          </a:prstGeom>
        </p:spPr>
      </p:pic>
      <p:pic>
        <p:nvPicPr>
          <p:cNvPr id="198" name="Picture 115" descr="ALRMCLO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930" y="1371555"/>
            <a:ext cx="864426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" name="Oval 176"/>
          <p:cNvSpPr>
            <a:spLocks noChangeArrowheads="1"/>
          </p:cNvSpPr>
          <p:nvPr/>
        </p:nvSpPr>
        <p:spPr bwMode="auto">
          <a:xfrm>
            <a:off x="2064672" y="16713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200" name="Oval 176"/>
          <p:cNvSpPr>
            <a:spLocks noChangeArrowheads="1"/>
          </p:cNvSpPr>
          <p:nvPr/>
        </p:nvSpPr>
        <p:spPr bwMode="auto">
          <a:xfrm>
            <a:off x="2068771" y="164395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201" name="Oval 176"/>
          <p:cNvSpPr>
            <a:spLocks noChangeArrowheads="1"/>
          </p:cNvSpPr>
          <p:nvPr/>
        </p:nvSpPr>
        <p:spPr bwMode="auto">
          <a:xfrm>
            <a:off x="2064344" y="168488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202" name="Oval 176"/>
          <p:cNvSpPr>
            <a:spLocks noChangeArrowheads="1"/>
          </p:cNvSpPr>
          <p:nvPr/>
        </p:nvSpPr>
        <p:spPr bwMode="auto">
          <a:xfrm>
            <a:off x="2081528" y="166079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203" name="Oval 176"/>
          <p:cNvSpPr>
            <a:spLocks noChangeArrowheads="1"/>
          </p:cNvSpPr>
          <p:nvPr/>
        </p:nvSpPr>
        <p:spPr bwMode="auto">
          <a:xfrm>
            <a:off x="2068771" y="167469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204" name="Oval 176"/>
          <p:cNvSpPr>
            <a:spLocks noChangeArrowheads="1"/>
          </p:cNvSpPr>
          <p:nvPr/>
        </p:nvSpPr>
        <p:spPr bwMode="auto">
          <a:xfrm>
            <a:off x="2080177" y="16711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205" name="Oval 176"/>
          <p:cNvSpPr>
            <a:spLocks noChangeArrowheads="1"/>
          </p:cNvSpPr>
          <p:nvPr/>
        </p:nvSpPr>
        <p:spPr bwMode="auto">
          <a:xfrm>
            <a:off x="2045013" y="16733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206" name="Oval 176"/>
          <p:cNvSpPr>
            <a:spLocks noChangeArrowheads="1"/>
          </p:cNvSpPr>
          <p:nvPr/>
        </p:nvSpPr>
        <p:spPr bwMode="auto">
          <a:xfrm>
            <a:off x="2051915" y="16473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207" name="Oval 176"/>
          <p:cNvSpPr>
            <a:spLocks noChangeArrowheads="1"/>
          </p:cNvSpPr>
          <p:nvPr/>
        </p:nvSpPr>
        <p:spPr bwMode="auto">
          <a:xfrm>
            <a:off x="2069801" y="166543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208" name="Oval 176"/>
          <p:cNvSpPr>
            <a:spLocks noChangeArrowheads="1"/>
          </p:cNvSpPr>
          <p:nvPr/>
        </p:nvSpPr>
        <p:spPr bwMode="auto">
          <a:xfrm>
            <a:off x="2080177" y="16236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209" name="Oval 176"/>
          <p:cNvSpPr>
            <a:spLocks noChangeArrowheads="1"/>
          </p:cNvSpPr>
          <p:nvPr/>
        </p:nvSpPr>
        <p:spPr bwMode="auto">
          <a:xfrm>
            <a:off x="2038269" y="165300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849841" y="2701061"/>
                <a:ext cx="4229002" cy="861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80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vi-VN" sz="280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HgO</m:t>
                      </m:r>
                      <m:r>
                        <m:rPr>
                          <m:nor/>
                        </m:rPr>
                        <a:rPr lang="vi-VN" sz="2800" i="1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vi-V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p>
                            <m:sSupPr>
                              <m:ctrlPr>
                                <a:rPr lang="vi-VN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vi-VN" sz="2800" i="1">
                                  <a:solidFill>
                                    <a:srgbClr val="FFC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t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vi-VN" sz="2800" i="1">
                                  <a:solidFill>
                                    <a:srgbClr val="FFC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sup>
                          </m:sSup>
                        </m:e>
                      </m:groupChr>
                      <m:sSub>
                        <m:sSubPr>
                          <m:ctrlPr>
                            <a:rPr lang="vi-V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vi-VN" sz="2800" i="1">
                              <a:solidFill>
                                <a:srgbClr val="FFC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2</m:t>
                          </m:r>
                          <m:r>
                            <m:rPr>
                              <m:nor/>
                            </m:rPr>
                            <a:rPr lang="vi-VN" sz="2800" i="1">
                              <a:solidFill>
                                <a:srgbClr val="FFC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Hg</m:t>
                          </m:r>
                          <m:r>
                            <m:rPr>
                              <m:nor/>
                            </m:rPr>
                            <a:rPr lang="vi-VN" sz="2800" i="1">
                              <a:solidFill>
                                <a:srgbClr val="FFC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+ </m:t>
                          </m:r>
                          <m:r>
                            <m:rPr>
                              <m:nor/>
                            </m:rPr>
                            <a:rPr lang="vi-VN" sz="2800" i="1">
                              <a:solidFill>
                                <a:srgbClr val="FFC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vi-VN" sz="2800" i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vi-VN" sz="28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841" y="2701061"/>
                <a:ext cx="4229002" cy="86113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264407" y="3840480"/>
                <a:ext cx="6487759" cy="8073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8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vi-VN" sz="2800">
                              <a:solidFill>
                                <a:srgbClr val="FFC000"/>
                              </a:solidFill>
                              <a:latin typeface="+mj-lt"/>
                            </a:rPr>
                            <m:t>CaCO</m:t>
                          </m:r>
                        </m:e>
                        <m:sub>
                          <m:r>
                            <a:rPr lang="vi-VN" sz="2800" i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nor/>
                        </m:rPr>
                        <a:rPr lang="vi-VN" sz="2800" i="1">
                          <a:solidFill>
                            <a:srgbClr val="FFC000"/>
                          </a:solidFill>
                          <a:latin typeface="+mj-lt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vi-V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p>
                            <m:sSupPr>
                              <m:ctrlPr>
                                <a:rPr lang="vi-VN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vi-VN" sz="2800" i="1">
                                  <a:solidFill>
                                    <a:srgbClr val="FFC000"/>
                                  </a:solidFill>
                                  <a:latin typeface="+mj-lt"/>
                                </a:rPr>
                                <m:t>t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vi-VN" sz="2800" i="1">
                                  <a:solidFill>
                                    <a:srgbClr val="FFC000"/>
                                  </a:solidFill>
                                  <a:latin typeface="+mj-lt"/>
                                </a:rPr>
                                <m:t>o</m:t>
                              </m:r>
                            </m:sup>
                          </m:sSup>
                        </m:e>
                      </m:groupChr>
                      <m:sSub>
                        <m:sSubPr>
                          <m:ctrlPr>
                            <a:rPr lang="vi-V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vi-VN" sz="2800" i="1">
                              <a:solidFill>
                                <a:srgbClr val="FFC000"/>
                              </a:solidFill>
                              <a:latin typeface="+mj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800" i="1">
                              <a:solidFill>
                                <a:srgbClr val="FFC000"/>
                              </a:solidFill>
                              <a:latin typeface="+mj-lt"/>
                            </a:rPr>
                            <m:t>CaO</m:t>
                          </m:r>
                          <m:r>
                            <m:rPr>
                              <m:nor/>
                            </m:rPr>
                            <a:rPr lang="vi-VN" sz="2800" i="1">
                              <a:solidFill>
                                <a:srgbClr val="FFC000"/>
                              </a:solidFill>
                              <a:latin typeface="+mj-lt"/>
                            </a:rPr>
                            <m:t> + </m:t>
                          </m:r>
                          <m:r>
                            <m:rPr>
                              <m:nor/>
                            </m:rPr>
                            <a:rPr lang="vi-VN" sz="2800" i="1">
                              <a:solidFill>
                                <a:srgbClr val="FFC000"/>
                              </a:solidFill>
                              <a:latin typeface="+mj-lt"/>
                            </a:rPr>
                            <m:t>CO</m:t>
                          </m:r>
                        </m:e>
                        <m:sub>
                          <m:r>
                            <a:rPr lang="vi-VN" sz="2800" i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vi-VN" sz="2800" dirty="0">
                  <a:solidFill>
                    <a:srgbClr val="FFC0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407" y="3840480"/>
                <a:ext cx="6487759" cy="80733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429225" y="4923218"/>
                <a:ext cx="5591659" cy="7116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8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vi-VN" sz="2800">
                              <a:solidFill>
                                <a:srgbClr val="FFC000"/>
                              </a:solidFill>
                              <a:latin typeface="+mj-lt"/>
                            </a:rPr>
                            <m:t>NaHCO</m:t>
                          </m:r>
                        </m:e>
                        <m:sub>
                          <m:r>
                            <a:rPr lang="vi-VN" sz="2800" i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nor/>
                        </m:rPr>
                        <a:rPr lang="vi-VN" sz="2800" i="1">
                          <a:solidFill>
                            <a:srgbClr val="FFC000"/>
                          </a:solidFill>
                          <a:latin typeface="+mj-lt"/>
                        </a:rPr>
                        <m:t>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vi-V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p>
                            <m:sSupPr>
                              <m:ctrlPr>
                                <a:rPr lang="vi-VN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vi-VN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e>
                      </m:groupChr>
                      <m:sSub>
                        <m:sSubPr>
                          <m:ctrlPr>
                            <a:rPr lang="vi-V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vi-VN" sz="2800" i="1">
                              <a:solidFill>
                                <a:srgbClr val="FFC000"/>
                              </a:solidFill>
                              <a:latin typeface="+mj-lt"/>
                            </a:rPr>
                            <m:t>Na</m:t>
                          </m:r>
                        </m:e>
                        <m:sub>
                          <m:r>
                            <a:rPr lang="vi-VN" sz="2800" i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vi-V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vi-VN" sz="2800" i="1">
                              <a:solidFill>
                                <a:srgbClr val="FFC000"/>
                              </a:solidFill>
                              <a:latin typeface="+mj-lt"/>
                            </a:rPr>
                            <m:t>CO</m:t>
                          </m:r>
                        </m:e>
                        <m:sub>
                          <m:r>
                            <a:rPr lang="vi-VN" sz="2800" i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vi-V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vi-VN" sz="2800" i="1">
                              <a:solidFill>
                                <a:srgbClr val="FFC000"/>
                              </a:solidFill>
                              <a:latin typeface="+mj-lt"/>
                            </a:rPr>
                            <m:t> + </m:t>
                          </m:r>
                          <m:r>
                            <m:rPr>
                              <m:nor/>
                            </m:rPr>
                            <a:rPr lang="vi-VN" sz="2800" i="1">
                              <a:solidFill>
                                <a:srgbClr val="FFC000"/>
                              </a:solidFill>
                              <a:latin typeface="+mj-lt"/>
                            </a:rPr>
                            <m:t>CO</m:t>
                          </m:r>
                        </m:e>
                        <m:sub>
                          <m:r>
                            <a:rPr lang="vi-VN" sz="2800" i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vi-VN" sz="2800" i="1">
                          <a:solidFill>
                            <a:srgbClr val="FFC000"/>
                          </a:solidFill>
                          <a:latin typeface="+mj-lt"/>
                        </a:rPr>
                        <m:t> +​</m:t>
                      </m:r>
                      <m:sSub>
                        <m:sSubPr>
                          <m:ctrlPr>
                            <a:rPr lang="vi-V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vi-VN" sz="2800" i="1">
                              <a:solidFill>
                                <a:srgbClr val="FFC000"/>
                              </a:solidFill>
                              <a:latin typeface="+mj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800" i="1">
                              <a:solidFill>
                                <a:srgbClr val="FFC000"/>
                              </a:solidFill>
                              <a:latin typeface="+mj-lt"/>
                            </a:rPr>
                            <m:t>H</m:t>
                          </m:r>
                        </m:e>
                        <m:sub>
                          <m:r>
                            <a:rPr lang="vi-VN" sz="2800" i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vi-VN" sz="2800" i="1">
                          <a:solidFill>
                            <a:srgbClr val="FFC000"/>
                          </a:solidFill>
                          <a:latin typeface="+mj-lt"/>
                        </a:rPr>
                        <m:t>O</m:t>
                      </m:r>
                    </m:oMath>
                  </m:oMathPara>
                </a14:m>
                <a:endParaRPr lang="vi-VN" sz="2800" dirty="0">
                  <a:solidFill>
                    <a:srgbClr val="FFC0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225" y="4923218"/>
                <a:ext cx="5591659" cy="71167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4270248" y="5925312"/>
                <a:ext cx="5409117" cy="8578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8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vi-VN" sz="2800">
                              <a:solidFill>
                                <a:srgbClr val="FFC000"/>
                              </a:solidFill>
                              <a:latin typeface="+mj-lt"/>
                            </a:rPr>
                            <m:t>Fe</m:t>
                          </m:r>
                          <m:r>
                            <m:rPr>
                              <m:nor/>
                            </m:rPr>
                            <a:rPr lang="vi-VN" sz="2800">
                              <a:solidFill>
                                <a:srgbClr val="FFC000"/>
                              </a:solidFill>
                              <a:latin typeface="+mj-lt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vi-VN" sz="2800">
                              <a:solidFill>
                                <a:srgbClr val="FFC000"/>
                              </a:solidFill>
                              <a:latin typeface="+mj-lt"/>
                            </a:rPr>
                            <m:t>OH</m:t>
                          </m:r>
                          <m:r>
                            <m:rPr>
                              <m:nor/>
                            </m:rPr>
                            <a:rPr lang="vi-VN" sz="2800">
                              <a:solidFill>
                                <a:srgbClr val="FFC000"/>
                              </a:solidFill>
                              <a:latin typeface="+mj-lt"/>
                            </a:rPr>
                            <m:t>)</m:t>
                          </m:r>
                        </m:e>
                        <m:sub>
                          <m:r>
                            <a:rPr lang="vi-VN" sz="2800" i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vi-V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p>
                            <m:sSupPr>
                              <m:ctrlPr>
                                <a:rPr lang="vi-VN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vi-VN" sz="2800" i="1">
                                  <a:solidFill>
                                    <a:srgbClr val="FFC000"/>
                                  </a:solidFill>
                                  <a:latin typeface="+mj-lt"/>
                                </a:rPr>
                                <m:t>t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vi-VN" sz="2800" i="1">
                                  <a:solidFill>
                                    <a:srgbClr val="FFC000"/>
                                  </a:solidFill>
                                  <a:latin typeface="+mj-lt"/>
                                </a:rPr>
                                <m:t>o</m:t>
                              </m:r>
                            </m:sup>
                          </m:sSup>
                        </m:e>
                      </m:groupChr>
                      <m:sSub>
                        <m:sSubPr>
                          <m:ctrlPr>
                            <a:rPr lang="vi-V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vi-VN" sz="2800" i="1">
                              <a:solidFill>
                                <a:srgbClr val="FFC000"/>
                              </a:solidFill>
                              <a:latin typeface="+mj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800" i="1">
                              <a:solidFill>
                                <a:srgbClr val="FFC000"/>
                              </a:solidFill>
                              <a:latin typeface="+mj-lt"/>
                            </a:rPr>
                            <m:t>Fe</m:t>
                          </m:r>
                        </m:e>
                        <m:sub>
                          <m:r>
                            <a:rPr lang="vi-VN" sz="2800" i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vi-V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vi-VN" sz="2800" i="1">
                              <a:solidFill>
                                <a:srgbClr val="FFC000"/>
                              </a:solidFill>
                              <a:latin typeface="+mj-lt"/>
                            </a:rPr>
                            <m:t>O</m:t>
                          </m:r>
                        </m:e>
                        <m:sub>
                          <m:r>
                            <a:rPr lang="vi-VN" sz="2800" i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vi-VN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vi-VN" sz="2800" i="1">
                              <a:solidFill>
                                <a:srgbClr val="FFC000"/>
                              </a:solidFill>
                              <a:latin typeface="+mj-lt"/>
                            </a:rPr>
                            <m:t>  + </m:t>
                          </m:r>
                          <m:r>
                            <m:rPr>
                              <m:nor/>
                            </m:rPr>
                            <a:rPr lang="vi-VN" sz="2800" i="1">
                              <a:solidFill>
                                <a:srgbClr val="FFC000"/>
                              </a:solidFill>
                              <a:latin typeface="+mj-lt"/>
                            </a:rPr>
                            <m:t>H</m:t>
                          </m:r>
                        </m:e>
                        <m:sub>
                          <m:r>
                            <a:rPr lang="vi-VN" sz="2800" i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vi-VN" sz="2800" i="1">
                          <a:solidFill>
                            <a:srgbClr val="FFC000"/>
                          </a:solidFill>
                          <a:latin typeface="+mj-lt"/>
                        </a:rPr>
                        <m:t>O</m:t>
                      </m:r>
                    </m:oMath>
                  </m:oMathPara>
                </a14:m>
                <a:endParaRPr lang="vi-VN" sz="2800" dirty="0">
                  <a:solidFill>
                    <a:srgbClr val="FFC0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248" y="5925312"/>
                <a:ext cx="5409117" cy="857846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699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02901__bluebloomers__electronic-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80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4" grpId="0"/>
      <p:bldP spid="5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4" y="7088"/>
            <a:ext cx="9143999" cy="6858000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1857225" y="357368"/>
            <a:ext cx="1142381" cy="307872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9194095" y="3436091"/>
            <a:ext cx="1128218" cy="309569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009900" y="1878092"/>
            <a:ext cx="6172200" cy="309335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 1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1858207" y="3436088"/>
            <a:ext cx="1141399" cy="3089764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9194095" y="356708"/>
            <a:ext cx="1128218" cy="307938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2999606" y="1815647"/>
            <a:ext cx="196649" cy="3240882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Left Bracket 8"/>
          <p:cNvSpPr/>
          <p:nvPr/>
        </p:nvSpPr>
        <p:spPr>
          <a:xfrm rot="10800000">
            <a:off x="9003939" y="1815647"/>
            <a:ext cx="190156" cy="3240882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749872" y="3175901"/>
            <a:ext cx="509282" cy="509282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928351" y="3174497"/>
            <a:ext cx="509282" cy="509282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29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846925" y="305590"/>
            <a:ext cx="84753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846925" y="6503252"/>
            <a:ext cx="84753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1638236" y="6337478"/>
            <a:ext cx="509282" cy="509282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037692" y="6337478"/>
            <a:ext cx="509282" cy="509282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38236" y="117057"/>
            <a:ext cx="509282" cy="509282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037692" y="117057"/>
            <a:ext cx="509282" cy="509282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31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2232710" y="5951838"/>
            <a:ext cx="457200" cy="457200"/>
          </a:xfrm>
          <a:prstGeom prst="rect">
            <a:avLst/>
          </a:prstGeom>
        </p:spPr>
      </p:pic>
      <p:pic>
        <p:nvPicPr>
          <p:cNvPr id="32" name="Picture 31">
            <a:hlinkHover r:id="rId12" highlightClick="1">
              <a:snd r:embed="rId11" name="applause.wav"/>
            </a:hlinkHover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886" y="5542065"/>
            <a:ext cx="1374162" cy="131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4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Bookmark 1)">
                                          <p:cBhvr>
                                            <p:cTn id="29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0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9552"/>
                                </p:stCondLst>
                                <p:childTnLst>
                                  <p:par>
                                    <p:cTn id="37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0252"/>
                                </p:stCondLst>
                                <p:childTnLst>
                                  <p:par>
                                    <p:cTn id="4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00)">
                                          <p:cBhvr>
                                            <p:cTn id="29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0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9552"/>
                                </p:stCondLst>
                                <p:childTnLst>
                                  <p:par>
                                    <p:cTn id="37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0252"/>
                                </p:stCondLst>
                                <p:childTnLst>
                                  <p:par>
                                    <p:cTn id="4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7528" y="1606731"/>
            <a:ext cx="7159636" cy="2029768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hỏi: Chất khử là chất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819978" y="1606731"/>
            <a:ext cx="387790" cy="2149343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022994" y="1606731"/>
            <a:ext cx="214170" cy="217747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3" y="1374973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4" y="3920594"/>
            <a:ext cx="7672438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Nhường</a:t>
              </a:r>
              <a:r>
                <a:rPr lang="en-US" sz="5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0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electron</a:t>
              </a:r>
              <a:endParaRPr lang="en-US" sz="5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1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339263" y="6650834"/>
            <a:ext cx="633410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37" name="Parallelogram 36">
            <a:hlinkClick r:id="rId10" action="ppaction://hlinksldjump"/>
          </p:cNvPr>
          <p:cNvSpPr/>
          <p:nvPr/>
        </p:nvSpPr>
        <p:spPr>
          <a:xfrm flipH="1">
            <a:off x="9972672" y="6650834"/>
            <a:ext cx="657224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2" y="2220873"/>
            <a:ext cx="864426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6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  <p:pic>
        <p:nvPicPr>
          <p:cNvPr id="42" name="Picture 41">
            <a:hlinkHover r:id="rId13" highlightClick="1">
              <a:snd r:embed="rId12" name="applause.wav"/>
            </a:hlinkHover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886" y="5542065"/>
            <a:ext cx="1374162" cy="131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6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973034" y="751039"/>
            <a:ext cx="7159636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hỏi: Chất oxi hóa là chất 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endParaRPr lang="en-US" sz="2400" dirty="0">
              <a:solidFill>
                <a:srgbClr val="00FF00"/>
              </a:solidFill>
              <a:latin typeface="Calibri" panose="020F0502020204030204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819978" y="631465"/>
            <a:ext cx="387790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022994" y="659601"/>
            <a:ext cx="214170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3" y="1374973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4" y="3920594"/>
            <a:ext cx="7672438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5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0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electron</a:t>
              </a:r>
              <a:endParaRPr lang="en-US" sz="5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1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339263" y="6650834"/>
            <a:ext cx="633410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37" name="Parallelogram 36">
            <a:hlinkClick r:id="rId10" action="ppaction://hlinksldjump"/>
          </p:cNvPr>
          <p:cNvSpPr/>
          <p:nvPr/>
        </p:nvSpPr>
        <p:spPr>
          <a:xfrm flipH="1">
            <a:off x="9972672" y="6650834"/>
            <a:ext cx="657224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2" y="2220873"/>
            <a:ext cx="864426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6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  <p:pic>
        <p:nvPicPr>
          <p:cNvPr id="42" name="Picture 41">
            <a:hlinkHover r:id="rId13" highlightClick="1">
              <a:snd r:embed="rId12" name="applause.wav"/>
            </a:hlinkHover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886" y="5542065"/>
            <a:ext cx="1374162" cy="131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7528" y="751039"/>
            <a:ext cx="7159636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>
                <a:solidFill>
                  <a:srgbClr val="FFFF00"/>
                </a:solidFill>
                <a:latin typeface="Calibri" panose="020F0502020204030204"/>
              </a:rPr>
              <a:t>Câu hỏi: Phản ứng oxi hóa – khử là phản ứng hóa học trong đó có sự........của một số nguyên tố</a:t>
            </a:r>
            <a:endParaRPr lang="en-US" sz="2400" b="1" dirty="0">
              <a:solidFill>
                <a:srgbClr val="FFFF00"/>
              </a:solidFill>
              <a:latin typeface="Calibri" panose="020F0502020204030204"/>
            </a:endParaRPr>
          </a:p>
          <a:p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  </a:t>
            </a:r>
            <a:endParaRPr lang="en-US" sz="2400" dirty="0">
              <a:solidFill>
                <a:srgbClr val="00FF00"/>
              </a:solidFill>
              <a:latin typeface="Calibri" panose="020F0502020204030204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819978" y="631465"/>
            <a:ext cx="387790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022994" y="659601"/>
            <a:ext cx="214170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3" y="1374973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144986" y="3920594"/>
            <a:ext cx="7597821" cy="2654675"/>
            <a:chOff x="620986" y="3549113"/>
            <a:chExt cx="7597821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718641" y="3952847"/>
              <a:ext cx="7500164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Thay đổi số oxi hóa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1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339263" y="6650834"/>
            <a:ext cx="633410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37" name="Parallelogram 36">
            <a:hlinkClick r:id="rId10" action="ppaction://hlinksldjump"/>
          </p:cNvPr>
          <p:cNvSpPr/>
          <p:nvPr/>
        </p:nvSpPr>
        <p:spPr>
          <a:xfrm flipH="1">
            <a:off x="9972672" y="6650834"/>
            <a:ext cx="657224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2" y="2220873"/>
            <a:ext cx="864426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6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  <p:pic>
        <p:nvPicPr>
          <p:cNvPr id="42" name="Picture 41">
            <a:hlinkHover r:id="rId13" highlightClick="1">
              <a:snd r:embed="rId12" name="applause.wav"/>
            </a:hlinkHover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886" y="5542065"/>
            <a:ext cx="1374162" cy="131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1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7527" y="385882"/>
            <a:ext cx="7159637" cy="3689729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hỏi: Cho phản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CuO + CO</a:t>
            </a:r>
            <a:r>
              <a:rPr lang="en-US" sz="3200" b="1" i="1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Cu  + CO</a:t>
            </a:r>
            <a:r>
              <a:rPr lang="en-US" sz="3200" b="1" i="1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phản ứng trên, quá trình oxi hóa là  </a:t>
            </a:r>
          </a:p>
          <a:p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782774" y="385882"/>
            <a:ext cx="387790" cy="3892000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022994" y="659601"/>
            <a:ext cx="214170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3" y="1374973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23244" y="4444887"/>
            <a:ext cx="7672438" cy="233825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Parallelogram 29"/>
                <p:cNvSpPr/>
                <p:nvPr/>
              </p:nvSpPr>
              <p:spPr>
                <a:xfrm>
                  <a:off x="560434" y="4031549"/>
                  <a:ext cx="7672438" cy="2067626"/>
                </a:xfrm>
                <a:prstGeom prst="parallelogram">
                  <a:avLst/>
                </a:prstGeom>
                <a:solidFill>
                  <a:srgbClr val="008CF5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Upp>
                          <m:limUppPr>
                            <m:ctrlPr>
                              <a:rPr lang="vi-VN" sz="3200" b="1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UppPr>
                          <m:e>
                            <m:r>
                              <a:rPr lang="vi-VN" sz="3200" b="1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lim>
                            <m:r>
                              <a:rPr lang="vi-VN" sz="3200" b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3200" b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lim>
                        </m:limUpp>
                        <m:r>
                          <m:rPr>
                            <m:nor/>
                          </m:rPr>
                          <a:rPr lang="vi-VN" sz="3200" b="1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    </m:t>
                        </m:r>
                        <m:r>
                          <a:rPr lang="vi-VN" sz="3200" b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nor/>
                          </m:rPr>
                          <a:rPr lang="vi-VN" sz="3200" b="1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  </m:t>
                        </m:r>
                        <m:limUpp>
                          <m:limUppPr>
                            <m:ctrlPr>
                              <a:rPr lang="vi-VN" sz="3200" b="1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UppPr>
                          <m:e>
                            <m:r>
                              <a:rPr lang="vi-VN" sz="3200" b="1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lim>
                            <m:r>
                              <a:rPr lang="vi-VN" sz="3200" b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3200" b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lim>
                        </m:limUpp>
                        <m:r>
                          <m:rPr>
                            <m:nor/>
                          </m:rPr>
                          <a:rPr lang="vi-VN" sz="3200" b="1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   </m:t>
                        </m:r>
                        <m:r>
                          <a:rPr lang="vi-VN" sz="3200" b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3200" b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3200" b="1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oMath>
                    </m:oMathPara>
                  </a14:m>
                  <a:endParaRPr lang="vi-VN" sz="3200" b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endParaRPr>
                </a:p>
                <a:p>
                  <a:pPr algn="ctr"/>
                  <a:endParaRPr lang="en-US" sz="32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Parallelogram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434" y="4031549"/>
                  <a:ext cx="7672438" cy="2067626"/>
                </a:xfrm>
                <a:prstGeom prst="parallelogram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1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339263" y="6650834"/>
            <a:ext cx="633410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37" name="Parallelogram 36">
            <a:hlinkClick r:id="rId11" action="ppaction://hlinksldjump"/>
          </p:cNvPr>
          <p:cNvSpPr/>
          <p:nvPr/>
        </p:nvSpPr>
        <p:spPr>
          <a:xfrm flipH="1">
            <a:off x="9972672" y="6650834"/>
            <a:ext cx="657224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2" y="2220873"/>
            <a:ext cx="864426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6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  <p:pic>
        <p:nvPicPr>
          <p:cNvPr id="42" name="Picture 41">
            <a:hlinkHover r:id="rId14" highlightClick="1">
              <a:snd r:embed="rId13" name="applause.wav"/>
            </a:hlinkHover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886" y="5542065"/>
            <a:ext cx="1374162" cy="13159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876358" y="1576175"/>
                <a:ext cx="1272350" cy="9774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vertJc m:val="bot"/>
                          <m:ctrlPr>
                            <a:rPr lang="vi-VN" sz="40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p>
                            <m:sSupPr>
                              <m:ctrlPr>
                                <a:rPr lang="vi-VN" sz="4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vi-VN" sz="4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e>
                      </m:groupChr>
                    </m:oMath>
                  </m:oMathPara>
                </a14:m>
                <a:endParaRPr lang="vi-VN" sz="4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358" y="1576175"/>
                <a:ext cx="1272350" cy="97744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193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7528" y="751039"/>
            <a:ext cx="7159636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hỏi:Trong các loại phản ứng: thế, trao đổi, phân hủy, hóa hợp. Phản ứng mà số oxi hóa của các nguyên tố không thay đổi là 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3200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819978" y="631465"/>
            <a:ext cx="387790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022994" y="659601"/>
            <a:ext cx="214170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3" y="1374973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144986" y="3920594"/>
            <a:ext cx="7597821" cy="2654675"/>
            <a:chOff x="620986" y="3549113"/>
            <a:chExt cx="7597821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635502" y="4122486"/>
              <a:ext cx="7583302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phản ứng trao đổi.</a:t>
              </a:r>
            </a:p>
            <a:p>
              <a:pPr algn="ctr"/>
              <a:endPara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1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339263" y="6650834"/>
            <a:ext cx="633410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37" name="Parallelogram 36">
            <a:hlinkClick r:id="rId10" action="ppaction://hlinksldjump"/>
          </p:cNvPr>
          <p:cNvSpPr/>
          <p:nvPr/>
        </p:nvSpPr>
        <p:spPr>
          <a:xfrm flipH="1">
            <a:off x="9972672" y="6650834"/>
            <a:ext cx="657224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2" y="2220873"/>
            <a:ext cx="864426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6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  <p:pic>
        <p:nvPicPr>
          <p:cNvPr id="42" name="Picture 41">
            <a:hlinkHover r:id="rId13" highlightClick="1">
              <a:snd r:embed="rId12" name="applause.wav"/>
            </a:hlinkHover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886" y="5542065"/>
            <a:ext cx="1374162" cy="131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9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34" name="Picture 30" descr="Co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654176"/>
            <a:ext cx="3046413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3" name="Picture 29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4" y="647702"/>
            <a:ext cx="2620963" cy="123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2" name="Picture 28" descr="Co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4" y="1706563"/>
            <a:ext cx="890588" cy="153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1" name="Picture 27" descr="Cov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4" y="3698876"/>
            <a:ext cx="809625" cy="43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0" name="Picture 26" descr="Co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4" y="3556000"/>
            <a:ext cx="8096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9" name="Picture 25" descr="Cov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4" y="3246438"/>
            <a:ext cx="827087" cy="53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8" name="Picture 24" descr="Cov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2906713"/>
            <a:ext cx="830262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7" name="Picture 23" descr="Cov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3063875"/>
            <a:ext cx="176688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6" name="Picture 22" descr="Cove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4" y="5468938"/>
            <a:ext cx="2249487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5" name="Picture 21" descr="Cove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3821114"/>
            <a:ext cx="18923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4" name="Picture 20" descr="Cove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01" y="4746626"/>
            <a:ext cx="1203325" cy="53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3" name="Picture 19" descr="Cov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9" y="3817938"/>
            <a:ext cx="1887537" cy="115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475" y="4294188"/>
            <a:ext cx="132080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3806825"/>
            <a:ext cx="2360612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13" y="3630614"/>
            <a:ext cx="1060450" cy="4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7" y="3560788"/>
            <a:ext cx="2076660" cy="3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2333625"/>
            <a:ext cx="876300" cy="4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00" y="2371725"/>
            <a:ext cx="1595438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0" y="3052764"/>
            <a:ext cx="1638300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9" y="1901826"/>
            <a:ext cx="95567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1" y="1425576"/>
            <a:ext cx="969963" cy="56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9" y="1749426"/>
            <a:ext cx="955675" cy="27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1" y="1087439"/>
            <a:ext cx="976313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4" y="1731963"/>
            <a:ext cx="1387475" cy="30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6" y="1349375"/>
            <a:ext cx="97631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6" y="1817689"/>
            <a:ext cx="105727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583" y="2809242"/>
            <a:ext cx="1055688" cy="175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43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4" y="672693"/>
            <a:ext cx="8798310" cy="6297910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1857225" y="357371"/>
            <a:ext cx="1142381" cy="3056389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9194095" y="3413761"/>
            <a:ext cx="1128218" cy="311802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009900" y="929640"/>
            <a:ext cx="6172200" cy="4968241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VÒNG 2</a:t>
            </a:r>
          </a:p>
          <a:p>
            <a:pPr algn="ctr">
              <a:lnSpc>
                <a:spcPct val="150000"/>
              </a:lnSpc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TĂNG TỐC</a:t>
            </a: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1858205" y="3413760"/>
            <a:ext cx="1141398" cy="311209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9194095" y="356708"/>
            <a:ext cx="1128218" cy="305705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2999606" y="929640"/>
            <a:ext cx="196649" cy="4968241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ket 8"/>
          <p:cNvSpPr/>
          <p:nvPr/>
        </p:nvSpPr>
        <p:spPr>
          <a:xfrm rot="10800000">
            <a:off x="9003939" y="929641"/>
            <a:ext cx="190156" cy="4968241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749872" y="3175901"/>
            <a:ext cx="509282" cy="509282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928351" y="3174497"/>
            <a:ext cx="509282" cy="509282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846925" y="305590"/>
            <a:ext cx="84753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Group 25"/>
          <p:cNvGrpSpPr/>
          <p:nvPr/>
        </p:nvGrpSpPr>
        <p:grpSpPr>
          <a:xfrm>
            <a:off x="10037692" y="117057"/>
            <a:ext cx="509282" cy="509282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38236" y="117057"/>
            <a:ext cx="509282" cy="509282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846925" y="6503252"/>
            <a:ext cx="84753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1638236" y="6337478"/>
            <a:ext cx="509282" cy="509282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037692" y="6337478"/>
            <a:ext cx="509282" cy="509282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0210800" y="6400800"/>
            <a:ext cx="457200" cy="457200"/>
          </a:xfrm>
          <a:prstGeom prst="rect">
            <a:avLst/>
          </a:prstGeom>
        </p:spPr>
      </p:pic>
      <p:pic>
        <p:nvPicPr>
          <p:cNvPr id="31" name="Picture 30">
            <a:hlinkHover r:id="rId12" highlightClick="1">
              <a:snd r:embed="rId11" name="applause.wav"/>
            </a:hlinkHover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886" y="5542065"/>
            <a:ext cx="1374162" cy="131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6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956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697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" grpId="0" animBg="1"/>
      <p:bldP spid="5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1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11&quot;&gt;&lt;property id=&quot;20148&quot; value=&quot;5&quot;/&gt;&lt;property id=&quot;20300&quot; value=&quot;Slide 9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66&quot;/&gt;&lt;/object&gt;&lt;object type=&quot;3&quot; unique_id=&quot;10016&quot;&gt;&lt;property id=&quot;20148&quot; value=&quot;5&quot;/&gt;&lt;property id=&quot;20300&quot; value=&quot;Slide 13&quot;/&gt;&lt;property id=&quot;20307&quot; value=&quot;270&quot;/&gt;&lt;/object&gt;&lt;object type=&quot;3&quot; unique_id=&quot;10017&quot;&gt;&lt;property id=&quot;20148&quot; value=&quot;5&quot;/&gt;&lt;property id=&quot;20300&quot; value=&quot;Slide 14&quot;/&gt;&lt;property id=&quot;20307&quot; value=&quot;271&quot;/&gt;&lt;/object&gt;&lt;object type=&quot;3&quot; unique_id=&quot;10021&quot;&gt;&lt;property id=&quot;20148&quot; value=&quot;5&quot;/&gt;&lt;property id=&quot;20300&quot; value=&quot;Slide 17&quot;/&gt;&lt;property id=&quot;20307&quot; value=&quot;275&quot;/&gt;&lt;/object&gt;&lt;object type=&quot;3&quot; unique_id=&quot;10169&quot;&gt;&lt;property id=&quot;20148&quot; value=&quot;5&quot;/&gt;&lt;property id=&quot;20300&quot; value=&quot;Slide 6&quot;/&gt;&lt;property id=&quot;20307&quot; value=&quot;276&quot;/&gt;&lt;/object&gt;&lt;object type=&quot;3&quot; unique_id=&quot;10170&quot;&gt;&lt;property id=&quot;20148&quot; value=&quot;5&quot;/&gt;&lt;property id=&quot;20300&quot; value=&quot;Slide 7&quot;/&gt;&lt;property id=&quot;20307&quot; value=&quot;277&quot;/&gt;&lt;/object&gt;&lt;object type=&quot;3&quot; unique_id=&quot;10171&quot;&gt;&lt;property id=&quot;20148&quot; value=&quot;5&quot;/&gt;&lt;property id=&quot;20300&quot; value=&quot;Slide 11&quot;/&gt;&lt;property id=&quot;20307&quot; value=&quot;278&quot;/&gt;&lt;/object&gt;&lt;object type=&quot;3&quot; unique_id=&quot;10172&quot;&gt;&lt;property id=&quot;20148&quot; value=&quot;5&quot;/&gt;&lt;property id=&quot;20300&quot; value=&quot;Slide 12&quot;/&gt;&lt;property id=&quot;20307&quot; value=&quot;279&quot;/&gt;&lt;/object&gt;&lt;object type=&quot;3&quot; unique_id=&quot;10283&quot;&gt;&lt;property id=&quot;20148&quot; value=&quot;5&quot;/&gt;&lt;property id=&quot;20300&quot; value=&quot;Slide 15&quot;/&gt;&lt;property id=&quot;20307&quot; value=&quot;280&quot;/&gt;&lt;/object&gt;&lt;object type=&quot;3&quot; unique_id=&quot;10284&quot;&gt;&lt;property id=&quot;20148&quot; value=&quot;5&quot;/&gt;&lt;property id=&quot;20300&quot; value=&quot;Slide 16&quot;/&gt;&lt;property id=&quot;20307&quot; value=&quot;281&quot;/&gt;&lt;/object&gt;&lt;/object&gt;&lt;object type=&quot;8&quot; unique_id=&quot;10042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.potx" id="{461FDE5F-EC9E-4A8D-B9D3-B2E8A896C112}" vid="{3159866F-A93B-4465-9648-094463157AE9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1300</Words>
  <Application>Microsoft Office PowerPoint</Application>
  <PresentationFormat>Widescreen</PresentationFormat>
  <Paragraphs>274</Paragraphs>
  <Slides>18</Slides>
  <Notes>17</Notes>
  <HiddenSlides>1</HiddenSlides>
  <MMClips>5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.VnBlack</vt:lpstr>
      <vt:lpstr>Arial</vt:lpstr>
      <vt:lpstr>Calibri</vt:lpstr>
      <vt:lpstr>Calibri Light</vt:lpstr>
      <vt:lpstr>Cambria Math</vt:lpstr>
      <vt:lpstr>San Francisco Display Bold</vt:lpstr>
      <vt:lpstr>San Francisco Text Regular</vt:lpstr>
      <vt:lpstr>Symbol</vt:lpstr>
      <vt:lpstr>Times New Roman</vt:lpstr>
      <vt:lpstr>UTM Ambrosia</vt:lpstr>
      <vt:lpstr>1_Office Theme</vt:lpstr>
      <vt:lpstr>2_Office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Hien</dc:creator>
  <cp:lastModifiedBy>Dell</cp:lastModifiedBy>
  <cp:revision>46</cp:revision>
  <dcterms:created xsi:type="dcterms:W3CDTF">2017-11-10T23:39:09Z</dcterms:created>
  <dcterms:modified xsi:type="dcterms:W3CDTF">2021-12-12T20:23:46Z</dcterms:modified>
</cp:coreProperties>
</file>